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5" r:id="rId2"/>
    <p:sldMasterId id="2147483679" r:id="rId3"/>
  </p:sldMasterIdLst>
  <p:notesMasterIdLst>
    <p:notesMasterId r:id="rId93"/>
  </p:notesMasterIdLst>
  <p:sldIdLst>
    <p:sldId id="1278" r:id="rId4"/>
    <p:sldId id="1577" r:id="rId5"/>
    <p:sldId id="1551" r:id="rId6"/>
    <p:sldId id="1556" r:id="rId7"/>
    <p:sldId id="1557" r:id="rId8"/>
    <p:sldId id="1558" r:id="rId9"/>
    <p:sldId id="1559" r:id="rId10"/>
    <p:sldId id="1562" r:id="rId11"/>
    <p:sldId id="1563" r:id="rId12"/>
    <p:sldId id="1564" r:id="rId13"/>
    <p:sldId id="1565" r:id="rId14"/>
    <p:sldId id="1576" r:id="rId15"/>
    <p:sldId id="1566" r:id="rId16"/>
    <p:sldId id="1567" r:id="rId17"/>
    <p:sldId id="1568" r:id="rId18"/>
    <p:sldId id="1569" r:id="rId19"/>
    <p:sldId id="1570" r:id="rId20"/>
    <p:sldId id="1571" r:id="rId21"/>
    <p:sldId id="1579" r:id="rId22"/>
    <p:sldId id="1642" r:id="rId23"/>
    <p:sldId id="1643" r:id="rId24"/>
    <p:sldId id="1644" r:id="rId25"/>
    <p:sldId id="1645" r:id="rId26"/>
    <p:sldId id="1676" r:id="rId27"/>
    <p:sldId id="1677" r:id="rId28"/>
    <p:sldId id="1641" r:id="rId29"/>
    <p:sldId id="1573" r:id="rId30"/>
    <p:sldId id="1591" r:id="rId31"/>
    <p:sldId id="1586" r:id="rId32"/>
    <p:sldId id="1587" r:id="rId33"/>
    <p:sldId id="1588" r:id="rId34"/>
    <p:sldId id="1589" r:id="rId35"/>
    <p:sldId id="1590" r:id="rId36"/>
    <p:sldId id="1582" r:id="rId37"/>
    <p:sldId id="1583" r:id="rId38"/>
    <p:sldId id="1592" r:id="rId39"/>
    <p:sldId id="1584" r:id="rId40"/>
    <p:sldId id="1593" r:id="rId41"/>
    <p:sldId id="1647" r:id="rId42"/>
    <p:sldId id="1646" r:id="rId43"/>
    <p:sldId id="1648" r:id="rId44"/>
    <p:sldId id="1649" r:id="rId45"/>
    <p:sldId id="1651" r:id="rId46"/>
    <p:sldId id="1655" r:id="rId47"/>
    <p:sldId id="1650" r:id="rId48"/>
    <p:sldId id="1652" r:id="rId49"/>
    <p:sldId id="1653" r:id="rId50"/>
    <p:sldId id="1596" r:id="rId51"/>
    <p:sldId id="1595" r:id="rId52"/>
    <p:sldId id="1594" r:id="rId53"/>
    <p:sldId id="1601" r:id="rId54"/>
    <p:sldId id="1607" r:id="rId55"/>
    <p:sldId id="1624" r:id="rId56"/>
    <p:sldId id="1625" r:id="rId57"/>
    <p:sldId id="1626" r:id="rId58"/>
    <p:sldId id="1670" r:id="rId59"/>
    <p:sldId id="1627" r:id="rId60"/>
    <p:sldId id="1671" r:id="rId61"/>
    <p:sldId id="1629" r:id="rId62"/>
    <p:sldId id="1630" r:id="rId63"/>
    <p:sldId id="1631" r:id="rId64"/>
    <p:sldId id="1632" r:id="rId65"/>
    <p:sldId id="1633" r:id="rId66"/>
    <p:sldId id="1635" r:id="rId67"/>
    <p:sldId id="1636" r:id="rId68"/>
    <p:sldId id="1640" r:id="rId69"/>
    <p:sldId id="1622" r:id="rId70"/>
    <p:sldId id="1608" r:id="rId71"/>
    <p:sldId id="1609" r:id="rId72"/>
    <p:sldId id="1597" r:id="rId73"/>
    <p:sldId id="1605" r:id="rId74"/>
    <p:sldId id="1602" r:id="rId75"/>
    <p:sldId id="1598" r:id="rId76"/>
    <p:sldId id="1599" r:id="rId77"/>
    <p:sldId id="1585" r:id="rId78"/>
    <p:sldId id="1606" r:id="rId79"/>
    <p:sldId id="1575" r:id="rId80"/>
    <p:sldId id="1604" r:id="rId81"/>
    <p:sldId id="1610" r:id="rId82"/>
    <p:sldId id="1611" r:id="rId83"/>
    <p:sldId id="1612" r:id="rId84"/>
    <p:sldId id="1621" r:id="rId85"/>
    <p:sldId id="1613" r:id="rId86"/>
    <p:sldId id="1614" r:id="rId87"/>
    <p:sldId id="1616" r:id="rId88"/>
    <p:sldId id="1617" r:id="rId89"/>
    <p:sldId id="1618" r:id="rId90"/>
    <p:sldId id="1674" r:id="rId91"/>
    <p:sldId id="1675" r:id="rId9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006600"/>
    <a:srgbClr val="3366FF"/>
    <a:srgbClr val="000099"/>
    <a:srgbClr val="3399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55" autoAdjust="0"/>
    <p:restoredTop sz="94640" autoAdjust="0"/>
  </p:normalViewPr>
  <p:slideViewPr>
    <p:cSldViewPr>
      <p:cViewPr varScale="1">
        <p:scale>
          <a:sx n="74" d="100"/>
          <a:sy n="74" d="100"/>
        </p:scale>
        <p:origin x="492" y="72"/>
      </p:cViewPr>
      <p:guideLst>
        <p:guide orient="horz" pos="2160"/>
        <p:guide pos="3840"/>
      </p:guideLst>
    </p:cSldViewPr>
  </p:slideViewPr>
  <p:outlineViewPr>
    <p:cViewPr>
      <p:scale>
        <a:sx n="33" d="100"/>
        <a:sy n="33" d="100"/>
      </p:scale>
      <p:origin x="0" y="938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73E1135-484C-4BF9-957B-D6C82E212915}" type="datetimeFigureOut">
              <a:rPr lang="en-US"/>
              <a:pPr>
                <a:defRPr/>
              </a:pPr>
              <a:t>6/28/2018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547073E5-842F-4B8D-83B4-0F429A26C424}" type="slidenum">
              <a:rPr lang="en-US"/>
              <a:pPr>
                <a:defRPr/>
              </a:pPr>
              <a:t>‹#›</a:t>
            </a:fld>
            <a:endParaRPr lang="en-US" dirty="0"/>
          </a:p>
        </p:txBody>
      </p:sp>
    </p:spTree>
    <p:extLst>
      <p:ext uri="{BB962C8B-B14F-4D97-AF65-F5344CB8AC3E}">
        <p14:creationId xmlns:p14="http://schemas.microsoft.com/office/powerpoint/2010/main" val="11497955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BF4095B-2209-4CE3-A0B1-5394415734C1}" type="slidenum">
              <a:rPr lang="en-US" altLang="en-US"/>
              <a:pPr fontAlgn="base">
                <a:spcBef>
                  <a:spcPct val="0"/>
                </a:spcBef>
                <a:spcAft>
                  <a:spcPct val="0"/>
                </a:spcAft>
              </a:pPr>
              <a:t>1</a:t>
            </a:fld>
            <a:endParaRPr lang="en-US" altLang="en-US"/>
          </a:p>
        </p:txBody>
      </p:sp>
    </p:spTree>
    <p:extLst>
      <p:ext uri="{BB962C8B-B14F-4D97-AF65-F5344CB8AC3E}">
        <p14:creationId xmlns:p14="http://schemas.microsoft.com/office/powerpoint/2010/main" val="352410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65C018-8803-4219-8579-FECCF5B8F636}" type="slidenum">
              <a:rPr lang="en-US" altLang="en-US"/>
              <a:pPr fontAlgn="base">
                <a:spcBef>
                  <a:spcPct val="0"/>
                </a:spcBef>
                <a:spcAft>
                  <a:spcPct val="0"/>
                </a:spcAft>
              </a:pPr>
              <a:t>51</a:t>
            </a:fld>
            <a:endParaRPr lang="en-US" altLang="en-US"/>
          </a:p>
        </p:txBody>
      </p:sp>
    </p:spTree>
    <p:extLst>
      <p:ext uri="{BB962C8B-B14F-4D97-AF65-F5344CB8AC3E}">
        <p14:creationId xmlns:p14="http://schemas.microsoft.com/office/powerpoint/2010/main" val="3428900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298280F-4E2D-4181-9EA3-C7A19B4321DD}" type="slidenum">
              <a:rPr lang="en-US" altLang="en-US"/>
              <a:pPr fontAlgn="base">
                <a:spcBef>
                  <a:spcPct val="0"/>
                </a:spcBef>
                <a:spcAft>
                  <a:spcPct val="0"/>
                </a:spcAft>
              </a:pPr>
              <a:t>88</a:t>
            </a:fld>
            <a:endParaRPr lang="en-US" altLang="en-US"/>
          </a:p>
        </p:txBody>
      </p:sp>
    </p:spTree>
    <p:extLst>
      <p:ext uri="{BB962C8B-B14F-4D97-AF65-F5344CB8AC3E}">
        <p14:creationId xmlns:p14="http://schemas.microsoft.com/office/powerpoint/2010/main" val="359693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E1E68E-85EE-4DB2-8360-AEC8F0A6FD5B}" type="slidenum">
              <a:rPr lang="en-US" altLang="en-US"/>
              <a:pPr fontAlgn="base">
                <a:spcBef>
                  <a:spcPct val="0"/>
                </a:spcBef>
                <a:spcAft>
                  <a:spcPct val="0"/>
                </a:spcAft>
              </a:pPr>
              <a:t>2</a:t>
            </a:fld>
            <a:endParaRPr lang="en-US" altLang="en-US"/>
          </a:p>
        </p:txBody>
      </p:sp>
    </p:spTree>
    <p:extLst>
      <p:ext uri="{BB962C8B-B14F-4D97-AF65-F5344CB8AC3E}">
        <p14:creationId xmlns:p14="http://schemas.microsoft.com/office/powerpoint/2010/main" val="349728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D1A3AF7-CE91-4B09-B1E1-7C191E650B05}" type="slidenum">
              <a:rPr lang="en-US" altLang="en-US"/>
              <a:pPr fontAlgn="base">
                <a:spcBef>
                  <a:spcPct val="0"/>
                </a:spcBef>
                <a:spcAft>
                  <a:spcPct val="0"/>
                </a:spcAft>
              </a:pPr>
              <a:t>19</a:t>
            </a:fld>
            <a:endParaRPr lang="en-US" altLang="en-US"/>
          </a:p>
        </p:txBody>
      </p:sp>
    </p:spTree>
    <p:extLst>
      <p:ext uri="{BB962C8B-B14F-4D97-AF65-F5344CB8AC3E}">
        <p14:creationId xmlns:p14="http://schemas.microsoft.com/office/powerpoint/2010/main" val="3525508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EF6D47-6DAA-4E06-8937-5A1D45B892AB}" type="slidenum">
              <a:rPr lang="en-US" altLang="en-US"/>
              <a:pPr fontAlgn="base">
                <a:spcBef>
                  <a:spcPct val="0"/>
                </a:spcBef>
                <a:spcAft>
                  <a:spcPct val="0"/>
                </a:spcAft>
              </a:pPr>
              <a:t>26</a:t>
            </a:fld>
            <a:endParaRPr lang="en-US" altLang="en-US"/>
          </a:p>
        </p:txBody>
      </p:sp>
    </p:spTree>
    <p:extLst>
      <p:ext uri="{BB962C8B-B14F-4D97-AF65-F5344CB8AC3E}">
        <p14:creationId xmlns:p14="http://schemas.microsoft.com/office/powerpoint/2010/main" val="313113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F19E67-00C1-4F5B-B142-A1A1ED82C0B9}" type="slidenum">
              <a:rPr lang="en-US" altLang="en-US"/>
              <a:pPr fontAlgn="base">
                <a:spcBef>
                  <a:spcPct val="0"/>
                </a:spcBef>
                <a:spcAft>
                  <a:spcPct val="0"/>
                </a:spcAft>
              </a:pPr>
              <a:t>28</a:t>
            </a:fld>
            <a:endParaRPr lang="en-US" altLang="en-US"/>
          </a:p>
        </p:txBody>
      </p:sp>
    </p:spTree>
    <p:extLst>
      <p:ext uri="{BB962C8B-B14F-4D97-AF65-F5344CB8AC3E}">
        <p14:creationId xmlns:p14="http://schemas.microsoft.com/office/powerpoint/2010/main" val="100434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E8C093-A2E9-4AFC-9CAB-BAA8B246E07A}" type="slidenum">
              <a:rPr lang="en-US" altLang="en-US"/>
              <a:pPr fontAlgn="base">
                <a:spcBef>
                  <a:spcPct val="0"/>
                </a:spcBef>
                <a:spcAft>
                  <a:spcPct val="0"/>
                </a:spcAft>
              </a:pPr>
              <a:t>36</a:t>
            </a:fld>
            <a:endParaRPr lang="en-US" altLang="en-US"/>
          </a:p>
        </p:txBody>
      </p:sp>
    </p:spTree>
    <p:extLst>
      <p:ext uri="{BB962C8B-B14F-4D97-AF65-F5344CB8AC3E}">
        <p14:creationId xmlns:p14="http://schemas.microsoft.com/office/powerpoint/2010/main" val="321350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2284CB6-4A5D-43B2-98FD-720D377F612D}" type="slidenum">
              <a:rPr lang="en-US" altLang="en-US"/>
              <a:pPr fontAlgn="base">
                <a:spcBef>
                  <a:spcPct val="0"/>
                </a:spcBef>
                <a:spcAft>
                  <a:spcPct val="0"/>
                </a:spcAft>
              </a:pPr>
              <a:t>39</a:t>
            </a:fld>
            <a:endParaRPr lang="en-US" altLang="en-US"/>
          </a:p>
        </p:txBody>
      </p:sp>
    </p:spTree>
    <p:extLst>
      <p:ext uri="{BB962C8B-B14F-4D97-AF65-F5344CB8AC3E}">
        <p14:creationId xmlns:p14="http://schemas.microsoft.com/office/powerpoint/2010/main" val="242888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12106BA-377F-47BE-ABD9-596101425615}" type="slidenum">
              <a:rPr lang="en-US" altLang="en-US"/>
              <a:pPr fontAlgn="base">
                <a:spcBef>
                  <a:spcPct val="0"/>
                </a:spcBef>
                <a:spcAft>
                  <a:spcPct val="0"/>
                </a:spcAft>
              </a:pPr>
              <a:t>44</a:t>
            </a:fld>
            <a:endParaRPr lang="en-US" altLang="en-US"/>
          </a:p>
        </p:txBody>
      </p:sp>
    </p:spTree>
    <p:extLst>
      <p:ext uri="{BB962C8B-B14F-4D97-AF65-F5344CB8AC3E}">
        <p14:creationId xmlns:p14="http://schemas.microsoft.com/office/powerpoint/2010/main" val="259245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F4AA27E-3057-45A5-8E57-0FE9D55D72E8}" type="slidenum">
              <a:rPr lang="en-US" altLang="en-US"/>
              <a:pPr fontAlgn="base">
                <a:spcBef>
                  <a:spcPct val="0"/>
                </a:spcBef>
                <a:spcAft>
                  <a:spcPct val="0"/>
                </a:spcAft>
              </a:pPr>
              <a:t>48</a:t>
            </a:fld>
            <a:endParaRPr lang="en-US" altLang="en-US"/>
          </a:p>
        </p:txBody>
      </p:sp>
    </p:spTree>
    <p:extLst>
      <p:ext uri="{BB962C8B-B14F-4D97-AF65-F5344CB8AC3E}">
        <p14:creationId xmlns:p14="http://schemas.microsoft.com/office/powerpoint/2010/main" val="3660871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454469" y="1690804"/>
            <a:ext cx="11542800" cy="4978559"/>
          </a:xfrm>
        </p:spPr>
        <p:txBody>
          <a:bodyPr>
            <a:normAutofit/>
          </a:bodyPr>
          <a:lstStyle>
            <a:lvl1pPr marL="0" indent="0" algn="r" rtl="1">
              <a:buFontTx/>
              <a:buNone/>
              <a:defRPr sz="3200" b="1">
                <a:cs typeface="B Lotus" panose="00000400000000000000" pitchFamily="2" charset="-78"/>
              </a:defRPr>
            </a:lvl1pPr>
            <a:lvl2pPr marL="457200" indent="0" algn="r" rtl="1">
              <a:buFontTx/>
              <a:buNone/>
              <a:defRPr sz="3200" b="1">
                <a:cs typeface="Taher" pitchFamily="2" charset="-78"/>
              </a:defRPr>
            </a:lvl2pPr>
            <a:lvl3pPr marL="914400" indent="0" algn="r" rtl="1">
              <a:buFontTx/>
              <a:buNone/>
              <a:defRPr sz="3200" b="1">
                <a:cs typeface="Taher" pitchFamily="2" charset="-78"/>
              </a:defRPr>
            </a:lvl3pPr>
            <a:lvl4pPr marL="1371600" indent="0" algn="r" rtl="1">
              <a:buFontTx/>
              <a:buNone/>
              <a:defRPr sz="3200" b="1">
                <a:cs typeface="Taher" pitchFamily="2" charset="-78"/>
              </a:defRPr>
            </a:lvl4pPr>
            <a:lvl5pPr marL="1828800" indent="0" algn="r" rtl="1">
              <a:buFontTx/>
              <a:buNone/>
              <a:defRPr sz="3200" b="1">
                <a:cs typeface="Taher" pitchFamily="2" charset="-78"/>
              </a:defRPr>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1191253" y="5299816"/>
            <a:ext cx="5384800" cy="505451"/>
          </a:xfrm>
        </p:spPr>
        <p:txBody>
          <a:bodyPr>
            <a:normAutofit/>
          </a:bodyPr>
          <a:lstStyle>
            <a:lvl1pPr marL="0" indent="0" algn="justLow" rtl="1">
              <a:buFontTx/>
              <a:buNone/>
              <a:defRPr sz="2000" b="1">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97D9CA-3D25-4E50-AC5C-C616E615420E}" type="datetimeFigureOut">
              <a:rPr lang="en-US"/>
              <a:pPr>
                <a:defRPr/>
              </a:pPr>
              <a:t>6/28/2018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B74657-B14E-4814-8F5F-59559388047E}" type="slidenum">
              <a:rPr lang="en-US"/>
              <a:pPr>
                <a:defRPr/>
              </a:pPr>
              <a:t>‹#›</a:t>
            </a:fld>
            <a:endParaRPr lang="en-US" dirty="0"/>
          </a:p>
        </p:txBody>
      </p:sp>
    </p:spTree>
    <p:extLst>
      <p:ext uri="{BB962C8B-B14F-4D97-AF65-F5344CB8AC3E}">
        <p14:creationId xmlns:p14="http://schemas.microsoft.com/office/powerpoint/2010/main" val="186837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B214E5F-A1B1-45EF-979C-F029C86CBBBE}" type="datetimeFigureOut">
              <a:rPr lang="en-US"/>
              <a:pPr>
                <a:defRPr/>
              </a:pPr>
              <a:t>6/28/2018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E519B6-BAA4-4076-A931-03087D82FF2F}" type="slidenum">
              <a:rPr lang="en-US"/>
              <a:pPr>
                <a:defRPr/>
              </a:pPr>
              <a:t>‹#›</a:t>
            </a:fld>
            <a:endParaRPr lang="en-US" dirty="0"/>
          </a:p>
        </p:txBody>
      </p:sp>
    </p:spTree>
    <p:extLst>
      <p:ext uri="{BB962C8B-B14F-4D97-AF65-F5344CB8AC3E}">
        <p14:creationId xmlns:p14="http://schemas.microsoft.com/office/powerpoint/2010/main" val="422803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12700" y="15875"/>
            <a:ext cx="12166600" cy="6859588"/>
          </a:xfrm>
        </p:spPr>
        <p:style>
          <a:lnRef idx="1">
            <a:schemeClr val="accent5"/>
          </a:lnRef>
          <a:fillRef idx="2">
            <a:schemeClr val="accent5"/>
          </a:fillRef>
          <a:effectRef idx="1">
            <a:schemeClr val="accent5"/>
          </a:effectRef>
          <a:fontRef idx="none"/>
        </p:style>
        <p:txBody>
          <a:bodyPr/>
          <a:lstStyle>
            <a:lvl1pPr>
              <a:defRPr/>
            </a:lvl1pPr>
          </a:lstStyle>
          <a:p>
            <a:pPr>
              <a:defRPr/>
            </a:pPr>
            <a:endParaRPr lang="en-US"/>
          </a:p>
        </p:txBody>
      </p:sp>
    </p:spTree>
    <p:extLst>
      <p:ext uri="{BB962C8B-B14F-4D97-AF65-F5344CB8AC3E}">
        <p14:creationId xmlns:p14="http://schemas.microsoft.com/office/powerpoint/2010/main" val="364502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E9DFD5-C794-4413-B327-70201F5955AC}" type="datetimeFigureOut">
              <a:rPr lang="en-US"/>
              <a:pPr>
                <a:defRPr/>
              </a:pPr>
              <a:t>6/28/2018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F391A6-2D51-4505-91B0-CA20FFE3333D}" type="slidenum">
              <a:rPr lang="en-US"/>
              <a:pPr>
                <a:defRPr/>
              </a:pPr>
              <a:t>‹#›</a:t>
            </a:fld>
            <a:endParaRPr lang="en-US" dirty="0"/>
          </a:p>
        </p:txBody>
      </p:sp>
    </p:spTree>
    <p:extLst>
      <p:ext uri="{BB962C8B-B14F-4D97-AF65-F5344CB8AC3E}">
        <p14:creationId xmlns:p14="http://schemas.microsoft.com/office/powerpoint/2010/main" val="111136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818016-1EB8-453C-B38F-85663B8577CE}" type="datetimeFigureOut">
              <a:rPr lang="en-US"/>
              <a:pPr>
                <a:defRPr/>
              </a:pPr>
              <a:t>6/28/2018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C39926-DCF1-49AF-B2BB-E7FD3BC1B93B}" type="slidenum">
              <a:rPr lang="en-US"/>
              <a:pPr>
                <a:defRPr/>
              </a:pPr>
              <a:t>‹#›</a:t>
            </a:fld>
            <a:endParaRPr lang="en-US" dirty="0"/>
          </a:p>
        </p:txBody>
      </p:sp>
    </p:spTree>
    <p:extLst>
      <p:ext uri="{BB962C8B-B14F-4D97-AF65-F5344CB8AC3E}">
        <p14:creationId xmlns:p14="http://schemas.microsoft.com/office/powerpoint/2010/main" val="258587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F74E37-B821-4115-B1D0-3F5CF41A86C8}" type="datetimeFigureOut">
              <a:rPr lang="en-US"/>
              <a:pPr>
                <a:defRPr/>
              </a:pPr>
              <a:t>6/28/2018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3E9108-FDFF-489F-9883-8ED0F478A007}" type="slidenum">
              <a:rPr lang="en-US"/>
              <a:pPr>
                <a:defRPr/>
              </a:pPr>
              <a:t>‹#›</a:t>
            </a:fld>
            <a:endParaRPr lang="en-US" dirty="0"/>
          </a:p>
        </p:txBody>
      </p:sp>
    </p:spTree>
    <p:extLst>
      <p:ext uri="{BB962C8B-B14F-4D97-AF65-F5344CB8AC3E}">
        <p14:creationId xmlns:p14="http://schemas.microsoft.com/office/powerpoint/2010/main" val="3218524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69B405-1C29-4CB6-8197-8AB695DFF498}" type="datetimeFigureOut">
              <a:rPr lang="en-US"/>
              <a:pPr>
                <a:defRPr/>
              </a:pPr>
              <a:t>6/28/2018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0A821-CDE6-4C6F-8D97-E134B76982BA}" type="slidenum">
              <a:rPr lang="en-US"/>
              <a:pPr>
                <a:defRPr/>
              </a:pPr>
              <a:t>‹#›</a:t>
            </a:fld>
            <a:endParaRPr lang="en-US" dirty="0"/>
          </a:p>
        </p:txBody>
      </p:sp>
    </p:spTree>
    <p:extLst>
      <p:ext uri="{BB962C8B-B14F-4D97-AF65-F5344CB8AC3E}">
        <p14:creationId xmlns:p14="http://schemas.microsoft.com/office/powerpoint/2010/main" val="1301412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26988"/>
            <a:ext cx="12192001" cy="71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828800" y="2518253"/>
            <a:ext cx="8534400" cy="2565982"/>
          </a:xfrm>
          <a:prstGeom prst="rect">
            <a:avLst/>
          </a:prstGeom>
        </p:spPr>
        <p:txBody>
          <a:bodyPr/>
          <a:lstStyle>
            <a:lvl1pPr marL="0" indent="0" algn="justLow" rtl="1">
              <a:buNone/>
              <a:defRPr>
                <a:solidFill>
                  <a:schemeClr val="tx1"/>
                </a:solidFill>
                <a:cs typeface="B Lotus" panose="00000400000000000000" pitchFamily="2"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fld id="{2AA9598D-64D7-4DFD-958B-C69E6CC3840A}" type="datetimeFigureOut">
              <a:rPr lang="en-US"/>
              <a:pPr>
                <a:defRPr/>
              </a:pPr>
              <a:t>6/28/2018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BA68CB-BAD5-4271-BF35-0BB2862E61B3}" type="slidenum">
              <a:rPr lang="en-US"/>
              <a:pPr>
                <a:defRPr/>
              </a:pPr>
              <a:t>‹#›</a:t>
            </a:fld>
            <a:endParaRPr lang="en-US" dirty="0"/>
          </a:p>
        </p:txBody>
      </p:sp>
    </p:spTree>
    <p:extLst>
      <p:ext uri="{BB962C8B-B14F-4D97-AF65-F5344CB8AC3E}">
        <p14:creationId xmlns:p14="http://schemas.microsoft.com/office/powerpoint/2010/main" val="1650277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0E3EC5-1F0D-4C3F-85FC-F4390733D92E}" type="slidenum">
              <a:rPr lang="fa-IR"/>
              <a:pPr>
                <a:defRPr/>
              </a:pPr>
              <a:t>‹#›</a:t>
            </a:fld>
            <a:endParaRPr lang="en-US"/>
          </a:p>
        </p:txBody>
      </p:sp>
    </p:spTree>
    <p:extLst>
      <p:ext uri="{BB962C8B-B14F-4D97-AF65-F5344CB8AC3E}">
        <p14:creationId xmlns:p14="http://schemas.microsoft.com/office/powerpoint/2010/main" val="3841129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4524A7-81EC-4963-B4AF-C3848ACC320E}" type="slidenum">
              <a:rPr lang="fa-IR"/>
              <a:pPr>
                <a:defRPr/>
              </a:pPr>
              <a:t>‹#›</a:t>
            </a:fld>
            <a:endParaRPr lang="en-US"/>
          </a:p>
        </p:txBody>
      </p:sp>
    </p:spTree>
    <p:extLst>
      <p:ext uri="{BB962C8B-B14F-4D97-AF65-F5344CB8AC3E}">
        <p14:creationId xmlns:p14="http://schemas.microsoft.com/office/powerpoint/2010/main" val="2207584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09F4D2-2E42-4F06-A890-B9480F9951AF}" type="slidenum">
              <a:rPr lang="fa-IR"/>
              <a:pPr>
                <a:defRPr/>
              </a:pPr>
              <a:t>‹#›</a:t>
            </a:fld>
            <a:endParaRPr lang="en-US"/>
          </a:p>
        </p:txBody>
      </p:sp>
    </p:spTree>
    <p:extLst>
      <p:ext uri="{BB962C8B-B14F-4D97-AF65-F5344CB8AC3E}">
        <p14:creationId xmlns:p14="http://schemas.microsoft.com/office/powerpoint/2010/main" val="79855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BB548F-61EC-4801-B9FA-4637F9A6E779}" type="datetimeFigureOut">
              <a:rPr lang="en-US"/>
              <a:pPr>
                <a:defRPr/>
              </a:pPr>
              <a:t>6/28/2018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2EDF1A-7E4C-4223-95E2-7D848CF3B541}" type="slidenum">
              <a:rPr lang="en-US"/>
              <a:pPr>
                <a:defRPr/>
              </a:pPr>
              <a:t>‹#›</a:t>
            </a:fld>
            <a:endParaRPr lang="en-US" dirty="0"/>
          </a:p>
        </p:txBody>
      </p:sp>
    </p:spTree>
    <p:extLst>
      <p:ext uri="{BB962C8B-B14F-4D97-AF65-F5344CB8AC3E}">
        <p14:creationId xmlns:p14="http://schemas.microsoft.com/office/powerpoint/2010/main" val="1936055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402BF2-64AB-473C-9620-C8F325A2E824}" type="slidenum">
              <a:rPr lang="fa-IR"/>
              <a:pPr>
                <a:defRPr/>
              </a:pPr>
              <a:t>‹#›</a:t>
            </a:fld>
            <a:endParaRPr lang="en-US"/>
          </a:p>
        </p:txBody>
      </p:sp>
    </p:spTree>
    <p:extLst>
      <p:ext uri="{BB962C8B-B14F-4D97-AF65-F5344CB8AC3E}">
        <p14:creationId xmlns:p14="http://schemas.microsoft.com/office/powerpoint/2010/main" val="3396944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04A4CF-6C71-4EBB-AAD9-BA82A91C52D8}" type="slidenum">
              <a:rPr lang="fa-IR"/>
              <a:pPr>
                <a:defRPr/>
              </a:pPr>
              <a:t>‹#›</a:t>
            </a:fld>
            <a:endParaRPr lang="en-US"/>
          </a:p>
        </p:txBody>
      </p:sp>
    </p:spTree>
    <p:extLst>
      <p:ext uri="{BB962C8B-B14F-4D97-AF65-F5344CB8AC3E}">
        <p14:creationId xmlns:p14="http://schemas.microsoft.com/office/powerpoint/2010/main" val="786363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D06DE1-4B9A-47A7-BD7D-D638F751FC81}" type="slidenum">
              <a:rPr lang="fa-IR"/>
              <a:pPr>
                <a:defRPr/>
              </a:pPr>
              <a:t>‹#›</a:t>
            </a:fld>
            <a:endParaRPr lang="en-US"/>
          </a:p>
        </p:txBody>
      </p:sp>
    </p:spTree>
    <p:extLst>
      <p:ext uri="{BB962C8B-B14F-4D97-AF65-F5344CB8AC3E}">
        <p14:creationId xmlns:p14="http://schemas.microsoft.com/office/powerpoint/2010/main" val="663027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797B3C-766E-469B-930C-BDB4E3577E80}" type="slidenum">
              <a:rPr lang="fa-IR"/>
              <a:pPr>
                <a:defRPr/>
              </a:pPr>
              <a:t>‹#›</a:t>
            </a:fld>
            <a:endParaRPr lang="en-US"/>
          </a:p>
        </p:txBody>
      </p:sp>
    </p:spTree>
    <p:extLst>
      <p:ext uri="{BB962C8B-B14F-4D97-AF65-F5344CB8AC3E}">
        <p14:creationId xmlns:p14="http://schemas.microsoft.com/office/powerpoint/2010/main" val="2786324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41F060-835D-4047-AD50-216DD512062A}" type="slidenum">
              <a:rPr lang="fa-IR"/>
              <a:pPr>
                <a:defRPr/>
              </a:pPr>
              <a:t>‹#›</a:t>
            </a:fld>
            <a:endParaRPr lang="en-US"/>
          </a:p>
        </p:txBody>
      </p:sp>
    </p:spTree>
    <p:extLst>
      <p:ext uri="{BB962C8B-B14F-4D97-AF65-F5344CB8AC3E}">
        <p14:creationId xmlns:p14="http://schemas.microsoft.com/office/powerpoint/2010/main" val="3468330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AEA8E7-B02C-4D37-8F0A-DC089E1D840A}" type="slidenum">
              <a:rPr lang="fa-IR"/>
              <a:pPr>
                <a:defRPr/>
              </a:pPr>
              <a:t>‹#›</a:t>
            </a:fld>
            <a:endParaRPr lang="en-US"/>
          </a:p>
        </p:txBody>
      </p:sp>
    </p:spTree>
    <p:extLst>
      <p:ext uri="{BB962C8B-B14F-4D97-AF65-F5344CB8AC3E}">
        <p14:creationId xmlns:p14="http://schemas.microsoft.com/office/powerpoint/2010/main" val="4029769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4B2C89-68E0-4C7D-96B5-DC1CF3546347}" type="slidenum">
              <a:rPr lang="fa-IR"/>
              <a:pPr>
                <a:defRPr/>
              </a:pPr>
              <a:t>‹#›</a:t>
            </a:fld>
            <a:endParaRPr lang="en-US"/>
          </a:p>
        </p:txBody>
      </p:sp>
    </p:spTree>
    <p:extLst>
      <p:ext uri="{BB962C8B-B14F-4D97-AF65-F5344CB8AC3E}">
        <p14:creationId xmlns:p14="http://schemas.microsoft.com/office/powerpoint/2010/main" val="1769450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0961D8-2D09-4AE0-BA61-505FCB1F7C77}" type="slidenum">
              <a:rPr lang="fa-IR"/>
              <a:pPr>
                <a:defRPr/>
              </a:pPr>
              <a:t>‹#›</a:t>
            </a:fld>
            <a:endParaRPr lang="en-US"/>
          </a:p>
        </p:txBody>
      </p:sp>
    </p:spTree>
    <p:extLst>
      <p:ext uri="{BB962C8B-B14F-4D97-AF65-F5344CB8AC3E}">
        <p14:creationId xmlns:p14="http://schemas.microsoft.com/office/powerpoint/2010/main" val="3362112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EBF9AFD-34DD-4C22-BABD-975C6D7B80BE}" type="datetime1">
              <a:rPr lang="en-US"/>
              <a:pPr>
                <a:defRPr/>
              </a:pPr>
              <a:t>6/28/2018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F835AE-A7B3-464F-9380-B71852ED39E8}" type="slidenum">
              <a:rPr lang="en-US"/>
              <a:pPr>
                <a:defRPr/>
              </a:pPr>
              <a:t>‹#›</a:t>
            </a:fld>
            <a:endParaRPr lang="en-US"/>
          </a:p>
        </p:txBody>
      </p:sp>
    </p:spTree>
    <p:extLst>
      <p:ext uri="{BB962C8B-B14F-4D97-AF65-F5344CB8AC3E}">
        <p14:creationId xmlns:p14="http://schemas.microsoft.com/office/powerpoint/2010/main" val="1288254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00CC"/>
                </a:solidFill>
                <a:latin typeface="Tahoma" panose="020B0604030504040204" pitchFamily="34" charset="0"/>
                <a:cs typeface="Tahoma" panose="020B0604030504040204" pitchFamily="34" charset="0"/>
              </a:defRPr>
            </a:lvl1pPr>
          </a:lstStyle>
          <a:p>
            <a:endParaRPr lang="en-US" dirty="0"/>
          </a:p>
        </p:txBody>
      </p:sp>
      <p:sp>
        <p:nvSpPr>
          <p:cNvPr id="3" name="Content Placeholder 2"/>
          <p:cNvSpPr>
            <a:spLocks noGrp="1"/>
          </p:cNvSpPr>
          <p:nvPr>
            <p:ph idx="1"/>
          </p:nvPr>
        </p:nvSpPr>
        <p:spPr/>
        <p:txBody>
          <a:bodyPr>
            <a:normAutofit/>
          </a:bodyPr>
          <a:lstStyle>
            <a:lvl1pPr marL="0" indent="0" algn="justLow" rtl="1">
              <a:buFontTx/>
              <a:buNone/>
              <a:defRPr sz="3200" b="1">
                <a:cs typeface="B Lotus" panose="00000400000000000000" pitchFamily="2" charset="-78"/>
              </a:defRPr>
            </a:lvl1pPr>
            <a:lvl2pPr marL="457200" indent="0" algn="justLow" rtl="1">
              <a:buFontTx/>
              <a:buNone/>
              <a:defRPr sz="3200" b="1">
                <a:cs typeface="Taher" pitchFamily="2" charset="-78"/>
              </a:defRPr>
            </a:lvl2pPr>
            <a:lvl3pPr marL="914400" indent="0" algn="justLow" rtl="1">
              <a:buFontTx/>
              <a:buNone/>
              <a:defRPr sz="3200" b="1">
                <a:cs typeface="Taher" pitchFamily="2" charset="-78"/>
              </a:defRPr>
            </a:lvl3pPr>
            <a:lvl4pPr marL="1371600" indent="0" algn="justLow" rtl="1">
              <a:buFontTx/>
              <a:buNone/>
              <a:defRPr sz="3200" b="1">
                <a:cs typeface="Taher" pitchFamily="2" charset="-78"/>
              </a:defRPr>
            </a:lvl4pPr>
            <a:lvl5pPr marL="1828800" indent="0" algn="justLow" rtl="1">
              <a:buFontTx/>
              <a:buNone/>
              <a:defRPr sz="3200" b="1">
                <a:cs typeface="Taher" pitchFamily="2" charset="-78"/>
              </a:defRPr>
            </a:lvl5pPr>
          </a:lstStyle>
          <a:p>
            <a:pPr lvl="0"/>
            <a:endParaRPr lang="en-US" dirty="0"/>
          </a:p>
        </p:txBody>
      </p:sp>
      <p:sp>
        <p:nvSpPr>
          <p:cNvPr id="4" name="Date Placeholder 3"/>
          <p:cNvSpPr>
            <a:spLocks noGrp="1"/>
          </p:cNvSpPr>
          <p:nvPr>
            <p:ph type="dt" sz="half" idx="10"/>
          </p:nvPr>
        </p:nvSpPr>
        <p:spPr/>
        <p:txBody>
          <a:bodyPr/>
          <a:lstStyle>
            <a:lvl1pPr>
              <a:defRPr/>
            </a:lvl1pPr>
          </a:lstStyle>
          <a:p>
            <a:pPr>
              <a:defRPr/>
            </a:pPr>
            <a:fld id="{25F7CF90-8CE6-4814-ADFF-1D8D90DEEE76}" type="datetime1">
              <a:rPr lang="en-US"/>
              <a:pPr>
                <a:defRPr/>
              </a:pPr>
              <a:t>6/28/2018</a:t>
            </a:fld>
            <a:endParaRPr lang="en-US"/>
          </a:p>
        </p:txBody>
      </p:sp>
      <p:sp>
        <p:nvSpPr>
          <p:cNvPr id="5" name="Slide Number Placeholder 5"/>
          <p:cNvSpPr>
            <a:spLocks noGrp="1"/>
          </p:cNvSpPr>
          <p:nvPr>
            <p:ph type="sldNum" sz="quarter" idx="11"/>
          </p:nvPr>
        </p:nvSpPr>
        <p:spPr/>
        <p:txBody>
          <a:bodyPr/>
          <a:lstStyle>
            <a:lvl1pPr>
              <a:defRPr/>
            </a:lvl1pPr>
          </a:lstStyle>
          <a:p>
            <a:pPr>
              <a:defRPr/>
            </a:pPr>
            <a:fld id="{44138C9C-1253-4D64-985A-F26C344807D7}" type="slidenum">
              <a:rPr lang="en-US"/>
              <a:pPr>
                <a:defRPr/>
              </a:pPr>
              <a:t>‹#›</a:t>
            </a:fld>
            <a:endParaRPr lang="en-US"/>
          </a:p>
        </p:txBody>
      </p:sp>
    </p:spTree>
    <p:extLst>
      <p:ext uri="{BB962C8B-B14F-4D97-AF65-F5344CB8AC3E}">
        <p14:creationId xmlns:p14="http://schemas.microsoft.com/office/powerpoint/2010/main" val="60474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clrChange>
              <a:clrFrom>
                <a:srgbClr val="F5F8F1"/>
              </a:clrFrom>
              <a:clrTo>
                <a:srgbClr val="F5F8F1">
                  <a:alpha val="0"/>
                </a:srgbClr>
              </a:clrTo>
            </a:clrChange>
            <a:extLst>
              <a:ext uri="{28A0092B-C50C-407E-A947-70E740481C1C}">
                <a14:useLocalDpi xmlns:a14="http://schemas.microsoft.com/office/drawing/2010/main" val="0"/>
              </a:ext>
            </a:extLst>
          </a:blip>
          <a:srcRect/>
          <a:stretch>
            <a:fillRect/>
          </a:stretch>
        </p:blipFill>
        <p:spPr bwMode="auto">
          <a:xfrm>
            <a:off x="0" y="0"/>
            <a:ext cx="220186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yazdani\galeri\pic\Tazhib\cenar1.png"/>
          <p:cNvPicPr>
            <a:picLocks noChangeAspect="1" noChangeArrowheads="1"/>
          </p:cNvPicPr>
          <p:nvPr userDrawn="1"/>
        </p:nvPicPr>
        <p:blipFill rotWithShape="1">
          <a:blip r:embed="rId3">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l="23958" r="22415"/>
          <a:stretch/>
        </p:blipFill>
        <p:spPr bwMode="auto">
          <a:xfrm>
            <a:off x="11752015" y="1476806"/>
            <a:ext cx="488668" cy="324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18801" y="101887"/>
            <a:ext cx="7796672" cy="645195"/>
          </a:xfrm>
          <a:ln/>
        </p:spPr>
        <p:style>
          <a:lnRef idx="1">
            <a:schemeClr val="accent1"/>
          </a:lnRef>
          <a:fillRef idx="2">
            <a:schemeClr val="accent1"/>
          </a:fillRef>
          <a:effectRef idx="1">
            <a:schemeClr val="accent1"/>
          </a:effectRef>
          <a:fontRef idx="none"/>
        </p:style>
        <p:txBody>
          <a:bodyPr>
            <a:normAutofit/>
          </a:bodyPr>
          <a:lstStyle>
            <a:lvl1pPr algn="ctr" rtl="1">
              <a:defRPr sz="2800" b="1">
                <a:latin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3728" y="1052736"/>
            <a:ext cx="11256901" cy="5570173"/>
          </a:xfrm>
          <a:noFill/>
          <a:ln>
            <a:noFill/>
          </a:ln>
        </p:spPr>
        <p:style>
          <a:lnRef idx="2">
            <a:schemeClr val="accent3"/>
          </a:lnRef>
          <a:fillRef idx="1">
            <a:schemeClr val="lt1"/>
          </a:fillRef>
          <a:effectRef idx="0">
            <a:schemeClr val="accent3"/>
          </a:effectRef>
          <a:fontRef idx="none"/>
        </p:style>
        <p:txBody>
          <a:bodyPr/>
          <a:lstStyle>
            <a:lvl1pPr marL="0" indent="0" algn="just" rtl="1">
              <a:buFontTx/>
              <a:buNone/>
              <a:defRPr b="1">
                <a:ln>
                  <a:noFill/>
                </a:ln>
                <a:solidFill>
                  <a:schemeClr val="tx1"/>
                </a:solidFill>
                <a:cs typeface="B Lotus" panose="00000400000000000000" pitchFamily="2" charset="-78"/>
              </a:defRPr>
            </a:lvl1pPr>
            <a:lvl2pPr marL="457200" indent="0" algn="r" rtl="1">
              <a:buFontTx/>
              <a:buNone/>
              <a:defRPr b="1">
                <a:ln>
                  <a:solidFill>
                    <a:schemeClr val="bg1"/>
                  </a:solidFill>
                </a:ln>
                <a:solidFill>
                  <a:schemeClr val="bg1"/>
                </a:solidFill>
                <a:cs typeface="Taher" pitchFamily="2" charset="-78"/>
              </a:defRPr>
            </a:lvl2pPr>
            <a:lvl3pPr marL="914400" indent="0" algn="r" rtl="1">
              <a:buFontTx/>
              <a:buNone/>
              <a:defRPr b="1">
                <a:ln>
                  <a:solidFill>
                    <a:schemeClr val="bg1"/>
                  </a:solidFill>
                </a:ln>
                <a:solidFill>
                  <a:schemeClr val="bg1"/>
                </a:solidFill>
                <a:cs typeface="Taher" pitchFamily="2" charset="-78"/>
              </a:defRPr>
            </a:lvl3pPr>
            <a:lvl4pPr marL="1371600" indent="0" algn="r" rtl="1">
              <a:buFontTx/>
              <a:buNone/>
              <a:defRPr b="1">
                <a:ln>
                  <a:solidFill>
                    <a:schemeClr val="bg1"/>
                  </a:solidFill>
                </a:ln>
                <a:solidFill>
                  <a:schemeClr val="bg1"/>
                </a:solidFill>
                <a:cs typeface="Taher" pitchFamily="2" charset="-78"/>
              </a:defRPr>
            </a:lvl4pPr>
            <a:lvl5pPr marL="1828800" indent="0" algn="r" rtl="1">
              <a:buFontTx/>
              <a:buNone/>
              <a:defRPr b="1">
                <a:ln>
                  <a:solidFill>
                    <a:schemeClr val="bg1"/>
                  </a:solidFill>
                </a:ln>
                <a:solidFill>
                  <a:schemeClr val="bg1"/>
                </a:solidFill>
                <a:cs typeface="Taher" pitchFamily="2" charset="-78"/>
              </a:defRPr>
            </a:lvl5pPr>
          </a:lstStyle>
          <a:p>
            <a:pPr lvl="0"/>
            <a:endParaRPr lang="en-US" dirty="0"/>
          </a:p>
        </p:txBody>
      </p:sp>
      <p:sp>
        <p:nvSpPr>
          <p:cNvPr id="6" name="Date Placeholder 3"/>
          <p:cNvSpPr>
            <a:spLocks noGrp="1"/>
          </p:cNvSpPr>
          <p:nvPr>
            <p:ph type="dt" sz="half" idx="10"/>
          </p:nvPr>
        </p:nvSpPr>
        <p:spPr/>
        <p:txBody>
          <a:bodyPr/>
          <a:lstStyle>
            <a:lvl1pPr algn="r" rtl="1">
              <a:defRPr smtClean="0"/>
            </a:lvl1pPr>
          </a:lstStyle>
          <a:p>
            <a:pPr>
              <a:defRPr/>
            </a:pPr>
            <a:fld id="{641DE1B5-F18E-44A8-B4EB-45108BDC9199}" type="datetimeFigureOut">
              <a:rPr lang="en-US"/>
              <a:pPr>
                <a:defRPr/>
              </a:pPr>
              <a:t>6/28/2018</a:t>
            </a:fld>
            <a:endParaRPr lang="en-US" dirty="0"/>
          </a:p>
        </p:txBody>
      </p:sp>
      <p:sp>
        <p:nvSpPr>
          <p:cNvPr id="7" name="Footer Placeholder 4"/>
          <p:cNvSpPr>
            <a:spLocks noGrp="1"/>
          </p:cNvSpPr>
          <p:nvPr>
            <p:ph type="ftr" sz="quarter" idx="11"/>
          </p:nvPr>
        </p:nvSpPr>
        <p:spPr>
          <a:xfrm>
            <a:off x="4165600" y="5949950"/>
            <a:ext cx="4233863" cy="538163"/>
          </a:xfrm>
        </p:spPr>
        <p:txBody>
          <a:bodyPr/>
          <a:lstStyle>
            <a:lvl1pPr algn="r" rtl="1">
              <a:defRPr dirty="0">
                <a:cs typeface="B Lotus" panose="00000400000000000000" pitchFamily="2" charset="-78"/>
              </a:defRPr>
            </a:lvl1pPr>
          </a:lstStyle>
          <a:p>
            <a:pPr>
              <a:defRPr/>
            </a:pPr>
            <a:r>
              <a:rPr lang="fa-IR" dirty="0" smtClean="0"/>
              <a:t>يششل</a:t>
            </a:r>
            <a:endParaRPr lang="en-US" dirty="0"/>
          </a:p>
        </p:txBody>
      </p:sp>
      <p:sp>
        <p:nvSpPr>
          <p:cNvPr id="8" name="Slide Number Placeholder 5"/>
          <p:cNvSpPr>
            <a:spLocks noGrp="1"/>
          </p:cNvSpPr>
          <p:nvPr>
            <p:ph type="sldNum" sz="quarter" idx="12"/>
          </p:nvPr>
        </p:nvSpPr>
        <p:spPr/>
        <p:txBody>
          <a:bodyPr/>
          <a:lstStyle>
            <a:lvl1pPr algn="r" rtl="1">
              <a:defRPr smtClean="0"/>
            </a:lvl1pPr>
          </a:lstStyle>
          <a:p>
            <a:pPr>
              <a:defRPr/>
            </a:pPr>
            <a:fld id="{56F28B73-AD2B-4084-8DBE-4E3E28A93215}" type="slidenum">
              <a:rPr lang="en-US"/>
              <a:pPr>
                <a:defRPr/>
              </a:pPr>
              <a:t>‹#›</a:t>
            </a:fld>
            <a:endParaRPr lang="en-US" dirty="0"/>
          </a:p>
        </p:txBody>
      </p:sp>
    </p:spTree>
    <p:extLst>
      <p:ext uri="{BB962C8B-B14F-4D97-AF65-F5344CB8AC3E}">
        <p14:creationId xmlns:p14="http://schemas.microsoft.com/office/powerpoint/2010/main" val="670781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EBF9AFD-34DD-4C22-BABD-975C6D7B80BE}" type="datetime1">
              <a:rPr lang="en-US"/>
              <a:pPr>
                <a:defRPr/>
              </a:pPr>
              <a:t>6/28/2018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1DED6F-0D4C-414D-AAF4-44615A80A480}" type="slidenum">
              <a:rPr lang="en-US"/>
              <a:pPr>
                <a:defRPr/>
              </a:pPr>
              <a:t>‹#›</a:t>
            </a:fld>
            <a:endParaRPr lang="en-US"/>
          </a:p>
        </p:txBody>
      </p:sp>
    </p:spTree>
    <p:extLst>
      <p:ext uri="{BB962C8B-B14F-4D97-AF65-F5344CB8AC3E}">
        <p14:creationId xmlns:p14="http://schemas.microsoft.com/office/powerpoint/2010/main" val="1148717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n>
                  <a:solidFill>
                    <a:srgbClr val="C00000"/>
                  </a:solidFill>
                </a:ln>
                <a:solidFill>
                  <a:srgbClr val="0000CC"/>
                </a:solidFill>
                <a:latin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454469" y="1690804"/>
            <a:ext cx="11542800" cy="4978559"/>
          </a:xfrm>
        </p:spPr>
        <p:txBody>
          <a:bodyPr>
            <a:normAutofit/>
          </a:bodyPr>
          <a:lstStyle>
            <a:lvl1pPr marL="0" indent="0" algn="justLow" rtl="1">
              <a:buFontTx/>
              <a:buNone/>
              <a:defRPr sz="3200" b="1">
                <a:cs typeface="B Lotus" panose="00000400000000000000" pitchFamily="2" charset="-78"/>
              </a:defRPr>
            </a:lvl1pPr>
            <a:lvl2pPr marL="457200" indent="0" algn="r" rtl="1">
              <a:buFontTx/>
              <a:buNone/>
              <a:defRPr sz="3200" b="1">
                <a:cs typeface="Taher" pitchFamily="2" charset="-78"/>
              </a:defRPr>
            </a:lvl2pPr>
            <a:lvl3pPr marL="914400" indent="0" algn="r" rtl="1">
              <a:buFontTx/>
              <a:buNone/>
              <a:defRPr sz="3200" b="1">
                <a:cs typeface="Taher" pitchFamily="2" charset="-78"/>
              </a:defRPr>
            </a:lvl3pPr>
            <a:lvl4pPr marL="1371600" indent="0" algn="r" rtl="1">
              <a:buFontTx/>
              <a:buNone/>
              <a:defRPr sz="3200" b="1">
                <a:cs typeface="Taher" pitchFamily="2" charset="-78"/>
              </a:defRPr>
            </a:lvl4pPr>
            <a:lvl5pPr marL="1828800" indent="0" algn="r" rtl="1">
              <a:buFontTx/>
              <a:buNone/>
              <a:defRPr sz="3200" b="1">
                <a:cs typeface="Taher" pitchFamily="2" charset="-78"/>
              </a:defRPr>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1162762" y="5299816"/>
            <a:ext cx="7883887" cy="505451"/>
          </a:xfrm>
        </p:spPr>
        <p:txBody>
          <a:bodyPr>
            <a:normAutofit/>
          </a:bodyPr>
          <a:lstStyle>
            <a:lvl1pPr marL="0" indent="0" algn="justLow" rtl="1">
              <a:buFontTx/>
              <a:buNone/>
              <a:defRPr sz="2000" b="1">
                <a:ln>
                  <a:solidFill>
                    <a:srgbClr val="0000CC"/>
                  </a:solidFill>
                </a:ln>
                <a:solidFill>
                  <a:srgbClr val="FF0000"/>
                </a:solidFill>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BF9AFD-34DD-4C22-BABD-975C6D7B80BE}" type="datetime1">
              <a:rPr lang="en-US"/>
              <a:pPr>
                <a:defRPr/>
              </a:pPr>
              <a:t>6/28/2018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2D170F-8962-46DA-9BC7-0B541DC656C0}" type="slidenum">
              <a:rPr lang="en-US"/>
              <a:pPr>
                <a:defRPr/>
              </a:pPr>
              <a:t>‹#›</a:t>
            </a:fld>
            <a:endParaRPr lang="en-US"/>
          </a:p>
        </p:txBody>
      </p:sp>
    </p:spTree>
    <p:extLst>
      <p:ext uri="{BB962C8B-B14F-4D97-AF65-F5344CB8AC3E}">
        <p14:creationId xmlns:p14="http://schemas.microsoft.com/office/powerpoint/2010/main" val="2351170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BF9AFD-34DD-4C22-BABD-975C6D7B80BE}" type="datetime1">
              <a:rPr lang="en-US"/>
              <a:pPr>
                <a:defRPr/>
              </a:pPr>
              <a:t>6/28/2018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04CE85-4484-4922-AA29-BF63662A3219}" type="slidenum">
              <a:rPr lang="en-US"/>
              <a:pPr>
                <a:defRPr/>
              </a:pPr>
              <a:t>‹#›</a:t>
            </a:fld>
            <a:endParaRPr lang="en-US"/>
          </a:p>
        </p:txBody>
      </p:sp>
    </p:spTree>
    <p:extLst>
      <p:ext uri="{BB962C8B-B14F-4D97-AF65-F5344CB8AC3E}">
        <p14:creationId xmlns:p14="http://schemas.microsoft.com/office/powerpoint/2010/main" val="2425087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EBF9AFD-34DD-4C22-BABD-975C6D7B80BE}" type="datetime1">
              <a:rPr lang="en-US"/>
              <a:pPr>
                <a:defRPr/>
              </a:pPr>
              <a:t>6/28/2018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466085-3B7E-483A-B34A-95AA529C75CE}" type="slidenum">
              <a:rPr lang="en-US"/>
              <a:pPr>
                <a:defRPr/>
              </a:pPr>
              <a:t>‹#›</a:t>
            </a:fld>
            <a:endParaRPr lang="en-US"/>
          </a:p>
        </p:txBody>
      </p:sp>
    </p:spTree>
    <p:extLst>
      <p:ext uri="{BB962C8B-B14F-4D97-AF65-F5344CB8AC3E}">
        <p14:creationId xmlns:p14="http://schemas.microsoft.com/office/powerpoint/2010/main" val="1238916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BF9AFD-34DD-4C22-BABD-975C6D7B80BE}" type="datetime1">
              <a:rPr lang="en-US"/>
              <a:pPr>
                <a:defRPr/>
              </a:pPr>
              <a:t>6/28/2018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9BBB7B-B333-48C5-A27E-308116FF170C}" type="slidenum">
              <a:rPr lang="en-US"/>
              <a:pPr>
                <a:defRPr/>
              </a:pPr>
              <a:t>‹#›</a:t>
            </a:fld>
            <a:endParaRPr lang="en-US"/>
          </a:p>
        </p:txBody>
      </p:sp>
    </p:spTree>
    <p:extLst>
      <p:ext uri="{BB962C8B-B14F-4D97-AF65-F5344CB8AC3E}">
        <p14:creationId xmlns:p14="http://schemas.microsoft.com/office/powerpoint/2010/main" val="580369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EBF9AFD-34DD-4C22-BABD-975C6D7B80BE}" type="datetime1">
              <a:rPr lang="en-US"/>
              <a:pPr>
                <a:defRPr/>
              </a:pPr>
              <a:t>6/28/2018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EA8FF2-04F6-45D2-81F9-8B7FACC72DEB}" type="slidenum">
              <a:rPr lang="en-US"/>
              <a:pPr>
                <a:defRPr/>
              </a:pPr>
              <a:t>‹#›</a:t>
            </a:fld>
            <a:endParaRPr lang="en-US"/>
          </a:p>
        </p:txBody>
      </p:sp>
    </p:spTree>
    <p:extLst>
      <p:ext uri="{BB962C8B-B14F-4D97-AF65-F5344CB8AC3E}">
        <p14:creationId xmlns:p14="http://schemas.microsoft.com/office/powerpoint/2010/main" val="482792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EBF9AFD-34DD-4C22-BABD-975C6D7B80BE}" type="datetime1">
              <a:rPr lang="en-US"/>
              <a:pPr>
                <a:defRPr/>
              </a:pPr>
              <a:t>6/28/2018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0AE1C9-6448-4EFB-9C57-44A399D50F9A}" type="slidenum">
              <a:rPr lang="en-US"/>
              <a:pPr>
                <a:defRPr/>
              </a:pPr>
              <a:t>‹#›</a:t>
            </a:fld>
            <a:endParaRPr lang="en-US"/>
          </a:p>
        </p:txBody>
      </p:sp>
    </p:spTree>
    <p:extLst>
      <p:ext uri="{BB962C8B-B14F-4D97-AF65-F5344CB8AC3E}">
        <p14:creationId xmlns:p14="http://schemas.microsoft.com/office/powerpoint/2010/main" val="278265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BF9AFD-34DD-4C22-BABD-975C6D7B80BE}" type="datetime1">
              <a:rPr lang="en-US"/>
              <a:pPr>
                <a:defRPr/>
              </a:pPr>
              <a:t>6/28/2018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A4ECC7-4627-4D3A-98C5-04ACE830CCC2}" type="slidenum">
              <a:rPr lang="en-US"/>
              <a:pPr>
                <a:defRPr/>
              </a:pPr>
              <a:t>‹#›</a:t>
            </a:fld>
            <a:endParaRPr lang="en-US"/>
          </a:p>
        </p:txBody>
      </p:sp>
    </p:spTree>
    <p:extLst>
      <p:ext uri="{BB962C8B-B14F-4D97-AF65-F5344CB8AC3E}">
        <p14:creationId xmlns:p14="http://schemas.microsoft.com/office/powerpoint/2010/main" val="779558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BF9AFD-34DD-4C22-BABD-975C6D7B80BE}" type="datetime1">
              <a:rPr lang="en-US"/>
              <a:pPr>
                <a:defRPr/>
              </a:pPr>
              <a:t>6/28/2018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9C1AE2-3434-464B-9D21-0CFA2872F122}" type="slidenum">
              <a:rPr lang="en-US"/>
              <a:pPr>
                <a:defRPr/>
              </a:pPr>
              <a:t>‹#›</a:t>
            </a:fld>
            <a:endParaRPr lang="en-US"/>
          </a:p>
        </p:txBody>
      </p:sp>
    </p:spTree>
    <p:extLst>
      <p:ext uri="{BB962C8B-B14F-4D97-AF65-F5344CB8AC3E}">
        <p14:creationId xmlns:p14="http://schemas.microsoft.com/office/powerpoint/2010/main" val="4111817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12192000" cy="71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justLow" rtl="1">
              <a:buNone/>
              <a:defRPr>
                <a:solidFill>
                  <a:schemeClr val="tx1"/>
                </a:solidFill>
                <a:cs typeface="B Lotus" panose="00000400000000000000" pitchFamily="2"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solidFill>
                  <a:schemeClr val="tx1">
                    <a:tint val="75000"/>
                  </a:schemeClr>
                </a:solidFill>
              </a:defRPr>
            </a:lvl1pPr>
          </a:lstStyle>
          <a:p>
            <a:pPr>
              <a:defRPr/>
            </a:pPr>
            <a:fld id="{8ACB16AD-160D-4193-BBBF-73B0737FA85D}" type="datetimeFigureOut">
              <a:rPr lang="en-US"/>
              <a:pPr>
                <a:defRPr/>
              </a:pPr>
              <a:t>6/28/2018</a:t>
            </a:fld>
            <a:endParaRPr lang="en-US"/>
          </a:p>
        </p:txBody>
      </p:sp>
      <p:sp>
        <p:nvSpPr>
          <p:cNvPr id="6" name="Footer Placeholder 4"/>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tint val="75000"/>
                  </a:schemeClr>
                </a:solidFill>
              </a:defRPr>
            </a:lvl1pPr>
          </a:lstStyle>
          <a:p>
            <a:pPr>
              <a:defRPr/>
            </a:pPr>
            <a:fld id="{86D08C5B-07B3-4791-B1C6-569094C53202}" type="slidenum">
              <a:rPr lang="en-US"/>
              <a:pPr>
                <a:defRPr/>
              </a:pPr>
              <a:t>‹#›</a:t>
            </a:fld>
            <a:endParaRPr lang="en-US" dirty="0"/>
          </a:p>
        </p:txBody>
      </p:sp>
    </p:spTree>
    <p:extLst>
      <p:ext uri="{BB962C8B-B14F-4D97-AF65-F5344CB8AC3E}">
        <p14:creationId xmlns:p14="http://schemas.microsoft.com/office/powerpoint/2010/main" val="404747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36513"/>
            <a:ext cx="9794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auto">
          <a:xfrm>
            <a:off x="11614173" y="408453"/>
            <a:ext cx="746523" cy="26605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27650" y="1412875"/>
            <a:ext cx="203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63368" y="274638"/>
            <a:ext cx="7461093" cy="1143000"/>
          </a:xfrm>
          <a:ln w="38100">
            <a:noFill/>
            <a:prstDash val="solid"/>
          </a:ln>
        </p:spPr>
        <p:txBody>
          <a:bodyPr/>
          <a:lstStyle>
            <a:lvl1pPr algn="ctr" rtl="1">
              <a:defRPr>
                <a:cs typeface="B Jadid" pitchFamily="2" charset="-78"/>
              </a:defRPr>
            </a:lvl1pPr>
          </a:lstStyle>
          <a:p>
            <a:r>
              <a:rPr lang="en-US" dirty="0"/>
              <a:t>Click to edit Master title style</a:t>
            </a:r>
          </a:p>
        </p:txBody>
      </p:sp>
      <p:sp>
        <p:nvSpPr>
          <p:cNvPr id="3" name="Content Placeholder 2"/>
          <p:cNvSpPr>
            <a:spLocks noGrp="1"/>
          </p:cNvSpPr>
          <p:nvPr>
            <p:ph idx="1"/>
          </p:nvPr>
        </p:nvSpPr>
        <p:spPr>
          <a:xfrm>
            <a:off x="1391477" y="1772819"/>
            <a:ext cx="9793088" cy="3816423"/>
          </a:xfrm>
          <a:noFill/>
          <a:ln>
            <a:noFill/>
          </a:ln>
        </p:spPr>
        <p:style>
          <a:lnRef idx="2">
            <a:schemeClr val="accent3"/>
          </a:lnRef>
          <a:fillRef idx="1">
            <a:schemeClr val="lt1"/>
          </a:fillRef>
          <a:effectRef idx="0">
            <a:schemeClr val="accent3"/>
          </a:effectRef>
          <a:fontRef idx="none"/>
        </p:style>
        <p:txBody>
          <a:bodyPr/>
          <a:lstStyle>
            <a:lvl1pPr marL="0" indent="0" algn="r" rtl="1">
              <a:buFontTx/>
              <a:buNone/>
              <a:defRPr b="1">
                <a:ln>
                  <a:noFill/>
                </a:ln>
                <a:solidFill>
                  <a:schemeClr val="tx1"/>
                </a:solidFill>
                <a:cs typeface="B Lotus" panose="00000400000000000000" pitchFamily="2" charset="-78"/>
              </a:defRPr>
            </a:lvl1pPr>
            <a:lvl2pPr marL="457200" indent="0" algn="r" rtl="1">
              <a:buFontTx/>
              <a:buNone/>
              <a:defRPr b="1">
                <a:ln>
                  <a:solidFill>
                    <a:schemeClr val="bg1"/>
                  </a:solidFill>
                </a:ln>
                <a:solidFill>
                  <a:schemeClr val="bg1"/>
                </a:solidFill>
                <a:cs typeface="Taher" pitchFamily="2" charset="-78"/>
              </a:defRPr>
            </a:lvl2pPr>
            <a:lvl3pPr marL="914400" indent="0" algn="r" rtl="1">
              <a:buFontTx/>
              <a:buNone/>
              <a:defRPr b="1">
                <a:ln>
                  <a:solidFill>
                    <a:schemeClr val="bg1"/>
                  </a:solidFill>
                </a:ln>
                <a:solidFill>
                  <a:schemeClr val="bg1"/>
                </a:solidFill>
                <a:cs typeface="Taher" pitchFamily="2" charset="-78"/>
              </a:defRPr>
            </a:lvl3pPr>
            <a:lvl4pPr marL="1371600" indent="0" algn="r" rtl="1">
              <a:buFontTx/>
              <a:buNone/>
              <a:defRPr b="1">
                <a:ln>
                  <a:solidFill>
                    <a:schemeClr val="bg1"/>
                  </a:solidFill>
                </a:ln>
                <a:solidFill>
                  <a:schemeClr val="bg1"/>
                </a:solidFill>
                <a:cs typeface="Taher" pitchFamily="2" charset="-78"/>
              </a:defRPr>
            </a:lvl4pPr>
            <a:lvl5pPr marL="1828800" indent="0" algn="r" rtl="1">
              <a:buFontTx/>
              <a:buNone/>
              <a:defRPr b="1">
                <a:ln>
                  <a:solidFill>
                    <a:schemeClr val="bg1"/>
                  </a:solidFill>
                </a:ln>
                <a:solidFill>
                  <a:schemeClr val="bg1"/>
                </a:solidFill>
                <a:cs typeface="Taher" pitchFamily="2" charset="-78"/>
              </a:defRPr>
            </a:lvl5pPr>
          </a:lstStyle>
          <a:p>
            <a:pPr lvl="0"/>
            <a:endParaRPr lang="en-US" dirty="0"/>
          </a:p>
        </p:txBody>
      </p:sp>
      <p:sp>
        <p:nvSpPr>
          <p:cNvPr id="7" name="Date Placeholder 3"/>
          <p:cNvSpPr>
            <a:spLocks noGrp="1"/>
          </p:cNvSpPr>
          <p:nvPr>
            <p:ph type="dt" sz="half" idx="10"/>
          </p:nvPr>
        </p:nvSpPr>
        <p:spPr/>
        <p:txBody>
          <a:bodyPr/>
          <a:lstStyle>
            <a:lvl1pPr>
              <a:defRPr/>
            </a:lvl1pPr>
          </a:lstStyle>
          <a:p>
            <a:pPr>
              <a:defRPr/>
            </a:pPr>
            <a:fld id="{04846FBA-2CFE-46DB-921A-415F84E63FB8}" type="datetimeFigureOut">
              <a:rPr lang="en-US"/>
              <a:pPr>
                <a:defRPr/>
              </a:pPr>
              <a:t>6/28/2018</a:t>
            </a:fld>
            <a:endParaRPr lang="en-US" dirty="0"/>
          </a:p>
        </p:txBody>
      </p:sp>
      <p:sp>
        <p:nvSpPr>
          <p:cNvPr id="8" name="Footer Placeholder 4"/>
          <p:cNvSpPr>
            <a:spLocks noGrp="1"/>
          </p:cNvSpPr>
          <p:nvPr>
            <p:ph type="ftr" sz="quarter" idx="11"/>
          </p:nvPr>
        </p:nvSpPr>
        <p:spPr>
          <a:xfrm>
            <a:off x="4165600" y="5949950"/>
            <a:ext cx="4233863" cy="538163"/>
          </a:xfrm>
        </p:spPr>
        <p:txBody>
          <a:bodyPr/>
          <a:lstStyle>
            <a:lvl1pPr algn="justLow" rtl="1">
              <a:defRPr dirty="0"/>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A63BD20-C2BE-4631-B62E-58E4438D5461}" type="slidenum">
              <a:rPr lang="en-US"/>
              <a:pPr>
                <a:defRPr/>
              </a:pPr>
              <a:t>‹#›</a:t>
            </a:fld>
            <a:endParaRPr lang="en-US" dirty="0"/>
          </a:p>
        </p:txBody>
      </p:sp>
    </p:spTree>
    <p:extLst>
      <p:ext uri="{BB962C8B-B14F-4D97-AF65-F5344CB8AC3E}">
        <p14:creationId xmlns:p14="http://schemas.microsoft.com/office/powerpoint/2010/main" val="184061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000"/>
          <a:stretch>
            <a:fillRect/>
          </a:stretch>
        </p:blipFill>
        <p:spPr bwMode="auto">
          <a:xfrm>
            <a:off x="11023600" y="3097213"/>
            <a:ext cx="118427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30" t="11314" r="1630" b="21204"/>
          <a:stretch>
            <a:fillRect/>
          </a:stretch>
        </p:blipFill>
        <p:spPr bwMode="auto">
          <a:xfrm>
            <a:off x="0" y="44450"/>
            <a:ext cx="73437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30" t="11314" r="34618" b="21204"/>
          <a:stretch>
            <a:fillRect/>
          </a:stretch>
        </p:blipFill>
        <p:spPr bwMode="auto">
          <a:xfrm>
            <a:off x="7343775" y="44450"/>
            <a:ext cx="48402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33785" y="1052736"/>
            <a:ext cx="10363200" cy="787046"/>
          </a:xfrm>
          <a:prstGeom prst="rect">
            <a:avLst/>
          </a:prstGeom>
        </p:spPr>
        <p:txBody>
          <a:bodyPr anchor="t"/>
          <a:lstStyle>
            <a:lvl1pPr algn="ctr" rtl="1">
              <a:defRPr sz="4000" b="1" cap="all"/>
            </a:lvl1pPr>
          </a:lstStyle>
          <a:p>
            <a:r>
              <a:rPr lang="en-US" dirty="0"/>
              <a:t>Click to edit Master title style</a:t>
            </a:r>
          </a:p>
        </p:txBody>
      </p:sp>
      <p:sp>
        <p:nvSpPr>
          <p:cNvPr id="3" name="Text Placeholder 2"/>
          <p:cNvSpPr>
            <a:spLocks noGrp="1"/>
          </p:cNvSpPr>
          <p:nvPr>
            <p:ph type="body" idx="1"/>
          </p:nvPr>
        </p:nvSpPr>
        <p:spPr>
          <a:xfrm>
            <a:off x="659912" y="2261640"/>
            <a:ext cx="10363200" cy="3312367"/>
          </a:xfrm>
          <a:prstGeom prst="rect">
            <a:avLst/>
          </a:prstGeom>
        </p:spPr>
        <p:txBody>
          <a:bodyPr anchor="b">
            <a:normAutofit/>
          </a:bodyPr>
          <a:lstStyle>
            <a:lvl1pPr marL="0" indent="0" rtl="1">
              <a:buNone/>
              <a:defRPr sz="3600">
                <a:solidFill>
                  <a:schemeClr val="tx1"/>
                </a:solidFill>
                <a:cs typeface="B Lotus" panose="00000400000000000000" pitchFamily="2" charset="-7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p:txBody>
          <a:bodyPr/>
          <a:lstStyle>
            <a:lvl1pPr>
              <a:defRPr/>
            </a:lvl1pPr>
          </a:lstStyle>
          <a:p>
            <a:pPr>
              <a:defRPr/>
            </a:pPr>
            <a:fld id="{FA74F6CC-72C3-46A5-9AFC-54B5B3A6DB28}" type="datetimeFigureOut">
              <a:rPr lang="en-US"/>
              <a:pPr>
                <a:defRPr/>
              </a:pPr>
              <a:t>6/28/2018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08B9D6-E5B3-47B6-865E-558A824772D1}" type="slidenum">
              <a:rPr lang="en-US"/>
              <a:pPr>
                <a:defRPr/>
              </a:pPr>
              <a:t>‹#›</a:t>
            </a:fld>
            <a:endParaRPr lang="en-US"/>
          </a:p>
        </p:txBody>
      </p:sp>
    </p:spTree>
    <p:extLst>
      <p:ext uri="{BB962C8B-B14F-4D97-AF65-F5344CB8AC3E}">
        <p14:creationId xmlns:p14="http://schemas.microsoft.com/office/powerpoint/2010/main" val="154593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EA4D75E-29D2-42F8-A0D6-1C2CE1A3AA9F}" type="datetimeFigureOut">
              <a:rPr lang="en-US"/>
              <a:pPr>
                <a:defRPr/>
              </a:pPr>
              <a:t>6/28/2018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5664D7-0F81-49CD-8F71-1678603BE4BD}" type="slidenum">
              <a:rPr lang="en-US"/>
              <a:pPr>
                <a:defRPr/>
              </a:pPr>
              <a:t>‹#›</a:t>
            </a:fld>
            <a:endParaRPr lang="en-US" dirty="0"/>
          </a:p>
        </p:txBody>
      </p:sp>
    </p:spTree>
    <p:extLst>
      <p:ext uri="{BB962C8B-B14F-4D97-AF65-F5344CB8AC3E}">
        <p14:creationId xmlns:p14="http://schemas.microsoft.com/office/powerpoint/2010/main" val="363633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454469" y="1690804"/>
            <a:ext cx="11542800" cy="4978559"/>
          </a:xfrm>
        </p:spPr>
        <p:txBody>
          <a:bodyPr>
            <a:normAutofit/>
          </a:bodyPr>
          <a:lstStyle>
            <a:lvl1pPr marL="0" indent="0" algn="r" rtl="1">
              <a:buFontTx/>
              <a:buNone/>
              <a:defRPr sz="3200" b="1">
                <a:cs typeface="B Lotus" panose="00000400000000000000" pitchFamily="2" charset="-78"/>
              </a:defRPr>
            </a:lvl1pPr>
            <a:lvl2pPr marL="457200" indent="0" algn="r" rtl="1">
              <a:buFontTx/>
              <a:buNone/>
              <a:defRPr sz="3200" b="1">
                <a:cs typeface="Taher" pitchFamily="2" charset="-78"/>
              </a:defRPr>
            </a:lvl2pPr>
            <a:lvl3pPr marL="914400" indent="0" algn="r" rtl="1">
              <a:buFontTx/>
              <a:buNone/>
              <a:defRPr sz="3200" b="1">
                <a:cs typeface="Taher" pitchFamily="2" charset="-78"/>
              </a:defRPr>
            </a:lvl3pPr>
            <a:lvl4pPr marL="1371600" indent="0" algn="r" rtl="1">
              <a:buFontTx/>
              <a:buNone/>
              <a:defRPr sz="3200" b="1">
                <a:cs typeface="Taher" pitchFamily="2" charset="-78"/>
              </a:defRPr>
            </a:lvl4pPr>
            <a:lvl5pPr marL="1828800" indent="0" algn="r" rtl="1">
              <a:buFontTx/>
              <a:buNone/>
              <a:defRPr sz="3200" b="1">
                <a:cs typeface="Taher" pitchFamily="2" charset="-78"/>
              </a:defRPr>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1191253" y="5299816"/>
            <a:ext cx="5384800" cy="505451"/>
          </a:xfrm>
        </p:spPr>
        <p:txBody>
          <a:bodyPr>
            <a:normAutofit/>
          </a:bodyPr>
          <a:lstStyle>
            <a:lvl1pPr marL="0" indent="0" algn="justLow" rtl="1">
              <a:buFontTx/>
              <a:buNone/>
              <a:defRPr sz="2000" b="1">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A56307-6C81-4C8B-9E99-483B2F32D0FA}" type="datetimeFigureOut">
              <a:rPr lang="en-US"/>
              <a:pPr>
                <a:defRPr/>
              </a:pPr>
              <a:t>6/28/2018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A154E5-FB3E-4ABA-B900-F58B943D054E}" type="slidenum">
              <a:rPr lang="en-US"/>
              <a:pPr>
                <a:defRPr/>
              </a:pPr>
              <a:t>‹#›</a:t>
            </a:fld>
            <a:endParaRPr lang="en-US" dirty="0"/>
          </a:p>
        </p:txBody>
      </p:sp>
    </p:spTree>
    <p:extLst>
      <p:ext uri="{BB962C8B-B14F-4D97-AF65-F5344CB8AC3E}">
        <p14:creationId xmlns:p14="http://schemas.microsoft.com/office/powerpoint/2010/main" val="416675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E594D33-92C4-4052-B1FC-E48BA41B5A62}" type="datetimeFigureOut">
              <a:rPr lang="en-US"/>
              <a:pPr>
                <a:defRPr/>
              </a:pPr>
              <a:t>6/28/2018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A57323-A20C-44D1-A42F-3A5709F09F21}" type="slidenum">
              <a:rPr lang="en-US"/>
              <a:pPr>
                <a:defRPr/>
              </a:pPr>
              <a:t>‹#›</a:t>
            </a:fld>
            <a:endParaRPr lang="en-US" dirty="0"/>
          </a:p>
        </p:txBody>
      </p:sp>
    </p:spTree>
    <p:extLst>
      <p:ext uri="{BB962C8B-B14F-4D97-AF65-F5344CB8AC3E}">
        <p14:creationId xmlns:p14="http://schemas.microsoft.com/office/powerpoint/2010/main" val="341779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5B2F318-698A-4AF3-8920-1B68EB0C2F6B}" type="datetimeFigureOut">
              <a:rPr lang="en-US"/>
              <a:pPr>
                <a:defRPr/>
              </a:pPr>
              <a:t>6/28/2018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824976-315F-4365-BBE0-B8B0E8330E55}" type="slidenum">
              <a:rPr lang="en-US"/>
              <a:pPr>
                <a:defRPr/>
              </a:pPr>
              <a:t>‹#›</a:t>
            </a:fld>
            <a:endParaRPr lang="en-US" dirty="0"/>
          </a:p>
        </p:txBody>
      </p:sp>
    </p:spTree>
    <p:extLst>
      <p:ext uri="{BB962C8B-B14F-4D97-AF65-F5344CB8AC3E}">
        <p14:creationId xmlns:p14="http://schemas.microsoft.com/office/powerpoint/2010/main" val="3874308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9.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745B7B0-DF7B-4CD1-B674-234B02378989}" type="datetimeFigureOut">
              <a:rPr lang="en-US"/>
              <a:pPr>
                <a:defRPr/>
              </a:pPr>
              <a:t>6/28/2018</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8DD8BFBD-80CC-413E-AD1F-9F20F05FB95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32" r:id="rId3"/>
    <p:sldLayoutId id="2147483733" r:id="rId4"/>
    <p:sldLayoutId id="2147483734" r:id="rId5"/>
    <p:sldLayoutId id="2147483702" r:id="rId6"/>
    <p:sldLayoutId id="2147483703" r:id="rId7"/>
    <p:sldLayoutId id="2147483704" r:id="rId8"/>
    <p:sldLayoutId id="2147483705" r:id="rId9"/>
    <p:sldLayoutId id="2147483706" r:id="rId10"/>
    <p:sldLayoutId id="2147483735" r:id="rId11"/>
    <p:sldLayoutId id="2147483707" r:id="rId12"/>
    <p:sldLayoutId id="2147483708" r:id="rId13"/>
    <p:sldLayoutId id="2147483709" r:id="rId14"/>
    <p:sldLayoutId id="2147483710" r:id="rId15"/>
    <p:sldLayoutId id="2147483736" r:id="rId16"/>
  </p:sldLayoutIdLst>
  <p:txStyles>
    <p:titleStyle>
      <a:lvl1pPr algn="ctr" rtl="1" fontAlgn="base">
        <a:spcBef>
          <a:spcPct val="0"/>
        </a:spcBef>
        <a:spcAft>
          <a:spcPct val="0"/>
        </a:spcAft>
        <a:defRPr sz="2800" b="1" kern="1200">
          <a:solidFill>
            <a:schemeClr val="tx1"/>
          </a:solidFill>
          <a:latin typeface="+mj-lt"/>
          <a:ea typeface="+mj-ea"/>
          <a:cs typeface="B Jadid" pitchFamily="2" charset="-78"/>
        </a:defRPr>
      </a:lvl1pPr>
      <a:lvl2pPr algn="ctr" rtl="1" fontAlgn="base">
        <a:spcBef>
          <a:spcPct val="0"/>
        </a:spcBef>
        <a:spcAft>
          <a:spcPct val="0"/>
        </a:spcAft>
        <a:defRPr sz="2800" b="1">
          <a:solidFill>
            <a:schemeClr val="tx1"/>
          </a:solidFill>
          <a:latin typeface="Calibri" panose="020F0502020204030204" pitchFamily="34" charset="0"/>
          <a:cs typeface="B Jadid" panose="00000700000000000000" pitchFamily="2" charset="-78"/>
        </a:defRPr>
      </a:lvl2pPr>
      <a:lvl3pPr algn="ctr" rtl="1" fontAlgn="base">
        <a:spcBef>
          <a:spcPct val="0"/>
        </a:spcBef>
        <a:spcAft>
          <a:spcPct val="0"/>
        </a:spcAft>
        <a:defRPr sz="2800" b="1">
          <a:solidFill>
            <a:schemeClr val="tx1"/>
          </a:solidFill>
          <a:latin typeface="Calibri" panose="020F0502020204030204" pitchFamily="34" charset="0"/>
          <a:cs typeface="B Jadid" panose="00000700000000000000" pitchFamily="2" charset="-78"/>
        </a:defRPr>
      </a:lvl3pPr>
      <a:lvl4pPr algn="ctr" rtl="1" fontAlgn="base">
        <a:spcBef>
          <a:spcPct val="0"/>
        </a:spcBef>
        <a:spcAft>
          <a:spcPct val="0"/>
        </a:spcAft>
        <a:defRPr sz="2800" b="1">
          <a:solidFill>
            <a:schemeClr val="tx1"/>
          </a:solidFill>
          <a:latin typeface="Calibri" panose="020F0502020204030204" pitchFamily="34" charset="0"/>
          <a:cs typeface="B Jadid" panose="00000700000000000000" pitchFamily="2" charset="-78"/>
        </a:defRPr>
      </a:lvl4pPr>
      <a:lvl5pPr algn="ctr" rtl="1" fontAlgn="base">
        <a:spcBef>
          <a:spcPct val="0"/>
        </a:spcBef>
        <a:spcAft>
          <a:spcPct val="0"/>
        </a:spcAft>
        <a:defRPr sz="2800" b="1">
          <a:solidFill>
            <a:schemeClr val="tx1"/>
          </a:solidFill>
          <a:latin typeface="Calibri" panose="020F0502020204030204" pitchFamily="34" charset="0"/>
          <a:cs typeface="B Jadid" panose="00000700000000000000" pitchFamily="2" charset="-78"/>
        </a:defRPr>
      </a:lvl5pPr>
      <a:lvl6pPr marL="457200" algn="ctr" rtl="1" fontAlgn="base">
        <a:spcBef>
          <a:spcPct val="0"/>
        </a:spcBef>
        <a:spcAft>
          <a:spcPct val="0"/>
        </a:spcAft>
        <a:defRPr sz="2800" b="1">
          <a:solidFill>
            <a:schemeClr val="tx1"/>
          </a:solidFill>
          <a:latin typeface="Calibri" panose="020F0502020204030204" pitchFamily="34" charset="0"/>
          <a:cs typeface="B Jadid" panose="00000700000000000000" pitchFamily="2" charset="-78"/>
        </a:defRPr>
      </a:lvl6pPr>
      <a:lvl7pPr marL="914400" algn="ctr" rtl="1" fontAlgn="base">
        <a:spcBef>
          <a:spcPct val="0"/>
        </a:spcBef>
        <a:spcAft>
          <a:spcPct val="0"/>
        </a:spcAft>
        <a:defRPr sz="2800" b="1">
          <a:solidFill>
            <a:schemeClr val="tx1"/>
          </a:solidFill>
          <a:latin typeface="Calibri" panose="020F0502020204030204" pitchFamily="34" charset="0"/>
          <a:cs typeface="B Jadid" panose="00000700000000000000" pitchFamily="2" charset="-78"/>
        </a:defRPr>
      </a:lvl7pPr>
      <a:lvl8pPr marL="1371600" algn="ctr" rtl="1" fontAlgn="base">
        <a:spcBef>
          <a:spcPct val="0"/>
        </a:spcBef>
        <a:spcAft>
          <a:spcPct val="0"/>
        </a:spcAft>
        <a:defRPr sz="2800" b="1">
          <a:solidFill>
            <a:schemeClr val="tx1"/>
          </a:solidFill>
          <a:latin typeface="Calibri" panose="020F0502020204030204" pitchFamily="34" charset="0"/>
          <a:cs typeface="B Jadid" panose="00000700000000000000" pitchFamily="2" charset="-78"/>
        </a:defRPr>
      </a:lvl8pPr>
      <a:lvl9pPr marL="1828800" algn="ctr" rtl="1" fontAlgn="base">
        <a:spcBef>
          <a:spcPct val="0"/>
        </a:spcBef>
        <a:spcAft>
          <a:spcPct val="0"/>
        </a:spcAft>
        <a:defRPr sz="2800" b="1">
          <a:solidFill>
            <a:schemeClr val="tx1"/>
          </a:solidFill>
          <a:latin typeface="Calibri" panose="020F0502020204030204" pitchFamily="34" charset="0"/>
          <a:cs typeface="B Jadid" panose="00000700000000000000" pitchFamily="2" charset="-78"/>
        </a:defRPr>
      </a:lvl9pPr>
    </p:titleStyle>
    <p:bodyStyle>
      <a:lvl1pPr algn="r" rtl="1" fontAlgn="base">
        <a:spcBef>
          <a:spcPct val="20000"/>
        </a:spcBef>
        <a:spcAft>
          <a:spcPct val="0"/>
        </a:spcAft>
        <a:defRPr sz="3200" kern="1200">
          <a:solidFill>
            <a:schemeClr val="tx1"/>
          </a:solidFill>
          <a:latin typeface="+mn-lt"/>
          <a:ea typeface="+mn-ea"/>
          <a:cs typeface="B Lotus" panose="00000400000000000000" pitchFamily="2" charset="-78"/>
        </a:defRPr>
      </a:lvl1pPr>
      <a:lvl2pPr marL="457200" algn="r" rtl="1" fontAlgn="base">
        <a:spcBef>
          <a:spcPct val="20000"/>
        </a:spcBef>
        <a:spcAft>
          <a:spcPct val="0"/>
        </a:spcAft>
        <a:defRPr sz="2800" kern="1200">
          <a:solidFill>
            <a:schemeClr val="tx1"/>
          </a:solidFill>
          <a:latin typeface="+mn-lt"/>
          <a:ea typeface="+mn-ea"/>
          <a:cs typeface="B Lotus" panose="00000400000000000000" pitchFamily="2" charset="-78"/>
        </a:defRPr>
      </a:lvl2pPr>
      <a:lvl3pPr marL="914400" algn="r" rtl="1" fontAlgn="base">
        <a:spcBef>
          <a:spcPct val="20000"/>
        </a:spcBef>
        <a:spcAft>
          <a:spcPct val="0"/>
        </a:spcAft>
        <a:defRPr sz="2400" kern="1200">
          <a:solidFill>
            <a:schemeClr val="tx1"/>
          </a:solidFill>
          <a:latin typeface="+mn-lt"/>
          <a:ea typeface="+mn-ea"/>
          <a:cs typeface="B Lotus" panose="00000400000000000000" pitchFamily="2" charset="-78"/>
        </a:defRPr>
      </a:lvl3pPr>
      <a:lvl4pPr marL="1371600" algn="r" rtl="1" fontAlgn="base">
        <a:spcBef>
          <a:spcPct val="20000"/>
        </a:spcBef>
        <a:spcAft>
          <a:spcPct val="0"/>
        </a:spcAft>
        <a:defRPr sz="2000" kern="1200">
          <a:solidFill>
            <a:schemeClr val="tx1"/>
          </a:solidFill>
          <a:latin typeface="+mn-lt"/>
          <a:ea typeface="+mn-ea"/>
          <a:cs typeface="B Lotus" panose="00000400000000000000" pitchFamily="2" charset="-78"/>
        </a:defRPr>
      </a:lvl4pPr>
      <a:lvl5pPr marL="1828800" algn="r" rtl="1" fontAlgn="base">
        <a:spcBef>
          <a:spcPct val="20000"/>
        </a:spcBef>
        <a:spcAft>
          <a:spcPct val="0"/>
        </a:spcAft>
        <a:defRPr sz="2000" kern="1200">
          <a:solidFill>
            <a:schemeClr val="tx1"/>
          </a:solidFill>
          <a:latin typeface="+mn-lt"/>
          <a:ea typeface="+mn-ea"/>
          <a:cs typeface="B Lotus" panose="00000400000000000000"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auto" hangingPunct="1">
              <a:spcBef>
                <a:spcPts val="0"/>
              </a:spcBef>
              <a:spcAft>
                <a:spcPts val="0"/>
              </a:spcAft>
              <a:defRPr sz="1400">
                <a:latin typeface="Tahoma" panose="020B0604030504040204" pitchFamily="34" charset="0"/>
                <a:cs typeface="Tahoma" panose="020B060403050404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auto" hangingPunct="1">
              <a:spcBef>
                <a:spcPts val="0"/>
              </a:spcBef>
              <a:spcAft>
                <a:spcPts val="0"/>
              </a:spcAft>
              <a:defRPr sz="1400">
                <a:latin typeface="Tahoma" panose="020B0604030504040204" pitchFamily="34" charset="0"/>
                <a:cs typeface="Tahoma" panose="020B060403050404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0" eaLnBrk="1" fontAlgn="auto" hangingPunct="1">
              <a:spcBef>
                <a:spcPts val="0"/>
              </a:spcBef>
              <a:spcAft>
                <a:spcPts val="0"/>
              </a:spcAft>
              <a:defRPr sz="1400">
                <a:latin typeface="Tahoma" panose="020B0604030504040204" pitchFamily="34" charset="0"/>
                <a:cs typeface="Tahoma" panose="020B0604030504040204" pitchFamily="34" charset="0"/>
              </a:defRPr>
            </a:lvl1pPr>
          </a:lstStyle>
          <a:p>
            <a:pPr>
              <a:defRPr/>
            </a:pPr>
            <a:fld id="{79B4A634-58EF-4DFC-B16A-CA09C0B47D11}" type="slidenum">
              <a:rPr lang="fa-IR"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1" eaLnBrk="0" fontAlgn="base" hangingPunct="0">
        <a:spcBef>
          <a:spcPct val="0"/>
        </a:spcBef>
        <a:spcAft>
          <a:spcPct val="0"/>
        </a:spcAft>
        <a:defRPr sz="4400">
          <a:solidFill>
            <a:schemeClr val="tx2"/>
          </a:solidFill>
          <a:latin typeface="Tahoma" panose="020B0604030504040204" pitchFamily="34" charset="0"/>
          <a:ea typeface="+mj-ea"/>
          <a:cs typeface="Tahoma" panose="020B0604030504040204" pitchFamily="34" charset="0"/>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Tahoma" panose="020B0604030504040204" pitchFamily="34" charset="0"/>
          <a:ea typeface="+mn-ea"/>
          <a:cs typeface="Tahoma" panose="020B0604030504040204" pitchFamily="34" charset="0"/>
        </a:defRPr>
      </a:lvl1pPr>
      <a:lvl2pPr marL="742950" indent="-285750" algn="r" rtl="1" eaLnBrk="0" fontAlgn="base" hangingPunct="0">
        <a:spcBef>
          <a:spcPct val="20000"/>
        </a:spcBef>
        <a:spcAft>
          <a:spcPct val="0"/>
        </a:spcAft>
        <a:buChar char="–"/>
        <a:defRPr sz="2800">
          <a:solidFill>
            <a:schemeClr val="tx1"/>
          </a:solidFill>
          <a:latin typeface="Tahoma" panose="020B0604030504040204" pitchFamily="34" charset="0"/>
          <a:cs typeface="Tahoma" panose="020B0604030504040204" pitchFamily="34" charset="0"/>
        </a:defRPr>
      </a:lvl2pPr>
      <a:lvl3pPr marL="1143000" indent="-228600" algn="r" rtl="1" eaLnBrk="0" fontAlgn="base" hangingPunct="0">
        <a:spcBef>
          <a:spcPct val="20000"/>
        </a:spcBef>
        <a:spcAft>
          <a:spcPct val="0"/>
        </a:spcAft>
        <a:buChar char="•"/>
        <a:defRPr sz="2400">
          <a:solidFill>
            <a:schemeClr val="tx1"/>
          </a:solidFill>
          <a:latin typeface="Tahoma" panose="020B0604030504040204" pitchFamily="34" charset="0"/>
          <a:cs typeface="Tahoma" panose="020B0604030504040204" pitchFamily="34" charset="0"/>
        </a:defRPr>
      </a:lvl3pPr>
      <a:lvl4pPr marL="1600200" indent="-228600" algn="r" rtl="1"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4pPr>
      <a:lvl5pPr marL="2057400" indent="-228600" algn="r" rtl="1"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mn-lt"/>
              </a:defRPr>
            </a:lvl1pPr>
          </a:lstStyle>
          <a:p>
            <a:pPr>
              <a:defRPr/>
            </a:pPr>
            <a:fld id="{EEBF9AFD-34DD-4C22-BABD-975C6D7B80BE}" type="datetime1">
              <a:rPr lang="en-US"/>
              <a:pPr>
                <a:defRPr/>
              </a:pPr>
              <a:t>6/28/2018</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mn-lt"/>
              </a:defRPr>
            </a:lvl1pPr>
          </a:lstStyle>
          <a:p>
            <a:pPr>
              <a:defRPr/>
            </a:pPr>
            <a:fld id="{AE8F2AF8-0FBA-429E-96B3-B1A239CA61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37"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8"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hyperlink" Target="&#1606;&#1587;&#1576;%20&#1575;&#1581;&#1605;&#1583;/&#1585;&#1608;&#1575;&#1610;&#1578;%20&#1581;&#1590;&#1585;&#1578;%20&#1575;&#1605;&#1610;&#1585;/0&#1594;&#1610;&#1576;&#1578;%20&#1606;&#1593;&#1605;&#1575;&#1606;&#1610;/&#1587;&#1606;&#1583;%20&#1575;&#1604;&#1581;&#1583;&#1610;&#1579;/&#1593;&#1604;&#1610;%20&#1576;&#1606;%20&#1575;&#1576;&#1610;%20&#1581;&#1605;&#1586;&#1577;%20&#1576;&#1591;&#1575;&#1574;&#1606;&#1610;/1.jpg"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1606;&#1587;&#1576;%20&#1575;&#1581;&#1605;&#1583;/&#1585;&#1608;&#1575;&#1610;&#1578;%20&#1581;&#1590;&#1585;&#1578;%20&#1575;&#1605;&#1610;&#1585;/0&#1594;&#1610;&#1576;&#1578;%20&#1606;&#1593;&#1605;&#1575;&#1606;&#1610;/1.jp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1606;&#1587;&#1576;%20&#1575;&#1581;&#1605;&#1583;/&#1585;&#1608;&#1575;&#1610;&#1578;%20&#1581;&#1590;&#1585;&#1578;%20&#1575;&#1605;&#1610;&#1585;/&#1575;&#1582;&#1605;&#1604;&#1607;%20&#1575;&#1604;&#1604;&#1607;%20&#1585;&#1608;&#1590;&#1577;/4.jpg" TargetMode="External"/><Relationship Id="rId2" Type="http://schemas.openxmlformats.org/officeDocument/2006/relationships/hyperlink" Target="&#1606;&#1587;&#1576;%20&#1575;&#1581;&#1605;&#1583;/&#1585;&#1608;&#1575;&#1610;&#1578;%20&#1581;&#1590;&#1585;&#1578;%20&#1575;&#1605;&#1610;&#1585;/&#1575;&#1582;&#1605;&#1604;&#1607;%20&#1575;&#1604;&#1604;&#1607;%20&#1603;&#1575;&#1601;&#1610;/1.jpg"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1606;&#1587;&#1576;%20&#1575;&#1581;&#1605;&#1583;/&#1585;&#1608;&#1575;&#1610;&#1578;%20&#1581;&#1590;&#1585;&#1578;%20&#1575;&#1605;&#1610;&#1585;/0&#1594;&#1610;&#1576;&#1578;%20&#1606;&#1593;&#1605;&#1575;&#1606;&#1610;/1.jpg" TargetMode="External"/><Relationship Id="rId2" Type="http://schemas.openxmlformats.org/officeDocument/2006/relationships/hyperlink" Target="&#1606;&#1587;&#1576;%20&#1575;&#1581;&#1605;&#1583;/&#1585;&#1608;&#1575;&#1610;&#1578;%20&#1581;&#1590;&#1585;&#1578;%20&#1575;&#1605;&#1610;&#1585;/0&#1576;&#1581;&#1575;&#1585;%20&#1575;&#1604;&#1575;&#1606;&#1608;&#1575;&#1585;/1.jpg"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1606;&#1587;&#1576;%20&#1575;&#1581;&#1605;&#1583;/&#1585;&#1608;&#1575;&#1610;&#1578;%20&#1581;&#1590;&#1585;&#1578;%20&#1575;&#1605;&#1610;&#1585;/&#1580;&#1576;&#1575;&#1585;%20&#1593;&#1606;&#1610;&#1601;%20&#1576;&#1581;&#1575;&#1585;/11.jpg" TargetMode="External"/><Relationship Id="rId2" Type="http://schemas.openxmlformats.org/officeDocument/2006/relationships/hyperlink" Target="&#1606;&#1587;&#1576;%20&#1575;&#1581;&#1605;&#1583;/&#1585;&#1608;&#1575;&#1610;&#1578;%20&#1581;&#1590;&#1585;&#1578;%20&#1575;&#1605;&#1610;&#1585;/&#1608;&#1604;&#1575;%20&#1593;&#1606;&#1610;&#1601;%20&#1606;&#1607;&#1580;%20&#1575;&#1604;&#1576;&#1604;&#1575;&#1594;&#1607;/6.jp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1606;&#1587;&#1576;%20&#1575;&#1581;&#1605;&#1583;/&#1585;&#1608;&#1575;&#1610;&#1578;%20&#1581;&#1590;&#1585;&#1578;%20&#1575;&#1605;&#1610;&#1585;/&#1607;&#1585;&#1580;&#1575;%20&#1605;&#1585;&#1580;&#1575;%20&#1576;&#1581;&#1575;&#1585;/13.jpg" TargetMode="External"/><Relationship Id="rId2" Type="http://schemas.openxmlformats.org/officeDocument/2006/relationships/hyperlink" Target="&#1606;&#1587;&#1576;%20&#1575;&#1581;&#1605;&#1583;/&#1585;&#1608;&#1575;&#1610;&#1578;%20&#1581;&#1590;&#1585;&#1578;%20&#1575;&#1605;&#1610;&#1585;/0&#1594;&#1610;&#1576;&#1578;%20&#1606;&#1593;&#1605;&#1575;&#1606;&#1610;/1.jpg"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1606;&#1587;&#1576;%20&#1575;&#1581;&#1605;&#1583;/&#1585;&#1608;&#1575;&#1610;&#1578;%20&#1581;&#1590;&#1585;&#1578;%20&#1575;&#1605;&#1610;&#1585;/&#1605;&#1607;&#1583;&#1610;%20&#1585;&#1581;&#1605;&#1577;%20&#1604;&#1604;&#1593;&#1575;&#1604;&#1605;&#1610;&#1606;%20&#1603;&#1575;&#1601;&#1610;/15.jpg"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1606;&#1587;&#1576;%20&#1575;&#1581;&#1605;&#1583;/&#1585;&#1608;&#1575;&#1610;&#1578;%20&#1581;&#1590;&#1585;&#1578;%20&#1575;&#1605;&#1610;&#1585;/&#1575;&#1588;&#1576;&#1607;%20&#1575;&#1604;&#1606;&#1575;&#1587;%20&#1582;&#1604;&#1602;&#1575;%20&#1608;&#1582;&#1604;&#1602;&#1575;%20&#1576;&#1610;/1.jpg" TargetMode="External"/><Relationship Id="rId2" Type="http://schemas.openxmlformats.org/officeDocument/2006/relationships/hyperlink" Target="&#1606;&#1587;&#1576;%20&#1575;&#1581;&#1605;&#1583;/&#1585;&#1608;&#1575;&#1610;&#1578;%20&#1581;&#1590;&#1585;&#1578;%20&#1575;&#1605;&#1610;&#1585;/&#1605;&#1607;&#1583;&#1610;%20&#1575;&#1606;&#1575;%20&#1578;&#1604;&#1603;%20&#1575;&#1604;&#1585;&#1581;&#1605;&#1577;/17.jpg"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hyperlink" Target="&#1578;&#1581;&#1589;&#1610;&#1604;&#1575;&#1578;%20&#1575;&#1581;&#1605;&#1583;%20&#1583;&#1585;%20&#1583;&#1575;&#1606;&#1588;&#1711;&#1575;&#1607;%20&#1608;%20&#1581;&#1608;&#1586;&#1607;/&#1578;&#1581;&#1589;&#1610;&#1604;%20&#1583;&#1585;%20&#1583;&#1575;&#1606;&#1588;&#1711;&#1575;&#1607;%20&#1608;%20&#1581;&#1608;&#1586;&#1607;/1.jpg"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1578;&#1581;&#1589;&#1610;&#1604;&#1575;&#1578;%20&#1575;&#1581;&#1605;&#1583;%20&#1583;&#1585;%20&#1583;&#1575;&#1606;&#1588;&#1711;&#1575;&#1607;%20&#1608;%20&#1581;&#1608;&#1586;&#1607;/&#1578;&#1581;&#1589;&#1610;&#1604;%20&#1583;&#1585;%20&#1581;&#1608;&#1586;&#1607;%20&#1606;&#1580;&#1601;/1.jpg"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1578;&#1581;&#1589;&#1610;&#1604;&#1575;&#1578;%20&#1575;&#1581;&#1605;&#1583;%20&#1583;&#1585;%20&#1583;&#1575;&#1606;&#1588;&#1711;&#1575;&#1607;%20&#1608;%20&#1581;&#1608;&#1586;&#1607;/&#1581;&#1580;&#1578;%20&#1582;&#1583;&#1575;%20&#1606;&#1576;&#1575;&#1610;&#1583;%20&#1575;&#1587;&#1578;&#1575;&#1583;%20&#1583;&#1575;&#1588;&#1578;&#1607;%20&#1576;&#1575;&#1588;&#1583;/1.jpg"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1578;&#1581;&#1589;&#1610;&#1604;&#1575;&#1578;%20&#1575;&#1581;&#1605;&#1583;%20&#1583;&#1585;%20&#1583;&#1575;&#1606;&#1588;&#1711;&#1575;&#1607;%20&#1608;%20&#1581;&#1608;&#1586;&#1607;/&#1575;&#1581;&#1605;&#1583;%20&#1576;&#1589;&#1585;&#1610;%20&#1606;&#1586;&#1583;%20&#1575;&#1605;&#1575;&#1605;%20&#1586;&#1605;&#1575;&#1606;%20&#1583;&#1585;&#1587;%20&#1582;&#1608;&#1575;&#1606;&#1583;&#1607;%20&#1575;&#1587;&#1578;/1.jpg"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file:///D:\&#1578;&#1589;&#1575;&#1608;&#1610;&#1585;%20&#1603;&#1578;&#1576;%20&#1603;&#1575;&#1605;&#1604;\&#1575;&#1607;&#1604;%20&#1576;&#1610;&#1578;\&#1575;&#1605;&#1575;&#1605;&#1578;\&#1605;&#1607;&#1583;&#1608;&#1610;&#1578;\0&#1610;&#1605;&#1575;&#1606;&#1610;%203\&#1578;&#1581;&#1589;&#1610;&#1604;&#1575;&#1578;%20&#1575;&#1581;&#1605;&#1583;%20&#1583;&#1585;%20&#1583;&#1575;&#1606;&#1588;&#1711;&#1575;&#1607;%20&#1608;%20&#1581;&#1608;&#1586;&#1607;\&#1581;&#1580;&#1578;%20&#1582;&#1583;&#1575;%20&#1606;&#1576;&#1575;&#1610;&#1583;%20&#1575;&#1587;&#1578;&#1575;&#1583;%20&#1583;&#1575;&#1588;&#1578;&#1607;%20&#1576;&#1575;&#1588;&#1583;\1.jpg" TargetMode="External"/><Relationship Id="rId2" Type="http://schemas.openxmlformats.org/officeDocument/2006/relationships/hyperlink" Target="file:///D:\&#1578;&#1589;&#1575;&#1608;&#1610;&#1585;%20&#1603;&#1578;&#1576;%20&#1603;&#1575;&#1605;&#1604;\&#1575;&#1607;&#1604;%20&#1576;&#1610;&#1578;\&#1575;&#1605;&#1575;&#1605;&#1578;\&#1605;&#1607;&#1583;&#1608;&#1610;&#1578;\0&#1610;&#1605;&#1575;&#1606;&#1610;%203\&#1578;&#1581;&#1589;&#1610;&#1604;&#1575;&#1578;%20&#1575;&#1581;&#1605;&#1583;%20&#1583;&#1585;%20&#1583;&#1575;&#1606;&#1588;&#1711;&#1575;&#1607;%20&#1608;%20&#1581;&#1608;&#1586;&#1607;\&#1578;&#1581;&#1589;&#1610;&#1604;%20&#1583;&#1585;%20&#1581;&#1608;&#1586;&#1607;%20&#1606;&#1580;&#1601;\1.jpg"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0&#1580;&#1604;&#1587;&#1607;%20&#1587;&#1608;&#1605;/&#1605;&#1585;&#1580;&#1593;&#1610;&#1578;%20&#1593;&#1604;&#1605;&#1575;%20&#1576;&#1575;&#1591;&#1604;%20&#1575;&#1587;&#1578;/1.jpg" TargetMode="External"/><Relationship Id="rId2" Type="http://schemas.openxmlformats.org/officeDocument/2006/relationships/hyperlink" Target="0&#1580;&#1604;&#1587;&#1607;%20&#1587;&#1608;&#1605;/&#1583;&#1585;%20&#1586;&#1605;&#1575;&#1606;%20&#1594;&#1610;&#1576;&#1578;%20&#1583;&#1585;%20&#1581;&#1608;&#1586;&#1607;%20&#1580;&#1586;%20&#1580;&#1607;&#1604;%20&#1670;&#1610;&#1586;%20&#1583;&#1610;&#1711;&#1585;&#1610;%20&#1606;&#1610;&#1587;&#1578;/1.jpg"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1578;&#1608;&#1607;&#1610;&#1606;%20&#1576;&#1607;%20&#1581;&#1608;&#1586;&#1607;%20&#1593;&#1604;&#1605;&#1610;&#1607;%20&#1608;%20&#1593;&#1604;&#1605;&#1575;/&#1580;&#1575;&#1574;&#1711;&#1575;&#1607;%20&#1578;&#1602;&#1604;&#1610;&#1583;/&#1608;&#1587;&#1575;&#1574;&#1604;%203/&#1582;&#1575;&#1578;&#1605;&#1607;%20&#1575;&#1604;&#1605;&#1587;&#1578;&#1583;&#1585;&#1603;/1.jpg" TargetMode="External"/><Relationship Id="rId2" Type="http://schemas.openxmlformats.org/officeDocument/2006/relationships/hyperlink" Target="&#1578;&#1608;&#1607;&#1610;&#1606;%20&#1576;&#1607;%20&#1581;&#1608;&#1586;&#1607;%20&#1593;&#1604;&#1605;&#1610;&#1607;%20&#1608;%20&#1593;&#1604;&#1605;&#1575;/&#1580;&#1575;&#1574;&#1711;&#1575;&#1607;%20&#1578;&#1602;&#1604;&#1610;&#1583;/&#1608;&#1587;&#1575;&#1574;&#1604;%203/1.jpg" TargetMode="External"/><Relationship Id="rId1" Type="http://schemas.openxmlformats.org/officeDocument/2006/relationships/slideLayout" Target="../slideLayouts/slideLayout3.xml"/><Relationship Id="rId4" Type="http://schemas.openxmlformats.org/officeDocument/2006/relationships/hyperlink" Target="&#1578;&#1608;&#1607;&#1610;&#1606;%20&#1576;&#1607;%20&#1581;&#1608;&#1586;&#1607;%20&#1593;&#1604;&#1605;&#1610;&#1607;%20&#1608;%20&#1593;&#1604;&#1605;&#1575;/&#1580;&#1575;&#1574;&#1711;&#1575;&#1607;%20&#1578;&#1602;&#1604;&#1610;&#1583;/&#1608;&#1587;&#1575;&#1574;&#1604;%203/&#1585;&#1608;&#1590;&#1577;%20&#1575;&#1604;&#1605;&#1578;&#1602;&#1610;&#1606;/1.jp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1610;&#1605;&#1575;&#1606;&#1610;%201/&#1606;&#1587;&#1576;%20&#1575;&#1581;&#1605;&#1583;/&#1606;&#1587;&#1576;%20&#1575;&#1581;&#1605;&#1583;%20&#1585;&#1575;%20&#1662;&#1610;&#1575;&#1605;&#1576;&#1585;%20&#1584;&#1603;&#1585;%20&#1603;&#1585;&#1583;&#1607;%20&#1575;&#1587;&#1578;/1.jpg" TargetMode="External"/><Relationship Id="rId2" Type="http://schemas.openxmlformats.org/officeDocument/2006/relationships/hyperlink" Target="../&#1610;&#1605;&#1575;&#1606;&#1610;%201/&#1606;&#1587;&#1576;%20&#1575;&#1581;&#1605;&#1583;/&#1588;&#1580;&#1585;&#1607;%20&#1606;&#1575;&#1605;&#1607;/1.jpg"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1578;&#1608;&#1607;&#1610;&#1606;%20&#1576;&#1607;%20&#1581;&#1608;&#1586;&#1607;%20&#1593;&#1604;&#1605;&#1610;&#1607;%20&#1608;%20&#1593;&#1604;&#1605;&#1575;/&#1580;&#1575;&#1574;&#1711;&#1575;&#1607;%20&#1578;&#1602;&#1604;&#1610;&#1583;/&#1582;&#1604;&#1575;&#1589;&#1607;%20&#1575;&#1604;&#1575;&#1602;&#1608;&#1575;&#1604;1/1.jpg" TargetMode="External"/><Relationship Id="rId2" Type="http://schemas.openxmlformats.org/officeDocument/2006/relationships/hyperlink" Target="../../../../&#1585;&#1580;&#1575;&#1604;%20&#1590;&#1608;&#1575;&#1576;&#1591;%20&#1581;&#1583;&#1610;&#1579;/000&#1575;&#1607;&#1605;&#1610;&#1578;%20&#1593;&#1604;&#1605;%20&#1585;&#1580;&#1575;&#1604;/&#1605;&#1581;&#1605;&#1583;%20&#1576;&#1606;%20&#1605;&#1587;&#1604;&#1605;%20&#1579;&#1602;&#1601;&#1610;/1.jpg"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1585;&#1580;&#1575;&#1604;%20&#1590;&#1608;&#1575;&#1576;&#1591;%20&#1581;&#1583;&#1610;&#1579;/000&#1575;&#1607;&#1605;&#1610;&#1578;%20&#1593;&#1604;&#1605;%20&#1585;&#1580;&#1575;&#1604;/&#1575;&#1576;&#1575;&#1606;%20&#1576;&#1606;%20&#1578;&#1594;&#1604;&#1576;/1.jpg"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1585;&#1580;&#1575;&#1604;%20&#1590;&#1608;&#1575;&#1576;&#1591;%20&#1581;&#1583;&#1610;&#1579;/000&#1575;&#1607;&#1605;&#1610;&#1578;%20&#1593;&#1604;&#1605;%20&#1585;&#1580;&#1575;&#1604;/&#1586;&#1585;&#1575;&#1585;&#1607;%20&#1576;&#1606;%20&#1575;&#1593;&#1610;&#1606;/3/1.jpg"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1578;&#1608;&#1607;&#1610;&#1606;%20&#1576;&#1607;%20&#1581;&#1608;&#1586;&#1607;%20&#1593;&#1604;&#1605;&#1610;&#1607;%20&#1608;%20&#1593;&#1604;&#1605;&#1575;/&#1580;&#1575;&#1574;&#1711;&#1575;&#1607;%20&#1578;&#1602;&#1604;&#1610;&#1583;/&#1576;&#1581;&#1575;&#1585;2/1.jpg" TargetMode="External"/><Relationship Id="rId2" Type="http://schemas.openxmlformats.org/officeDocument/2006/relationships/hyperlink" Target="../../../../&#1585;&#1580;&#1575;&#1604;%20&#1590;&#1608;&#1575;&#1576;&#1591;%20&#1581;&#1583;&#1610;&#1579;/000&#1575;&#1607;&#1605;&#1610;&#1578;%20&#1593;&#1604;&#1605;%20&#1585;&#1580;&#1575;&#1604;/&#1610;&#1608;&#1606;&#1587;%20&#1576;&#1606;%20&#1593;&#1576;&#1583;&#1575;&#1604;&#1585;&#1581;&#1605;&#1606;/1.jpg"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1578;&#1608;&#1607;&#1610;&#1606;%20&#1576;&#1607;%20&#1581;&#1608;&#1586;&#1607;%20&#1593;&#1604;&#1605;&#1610;&#1607;%20&#1608;%20&#1593;&#1604;&#1605;&#1575;/&#1580;&#1575;&#1574;&#1711;&#1575;&#1607;%20&#1578;&#1602;&#1604;&#1610;&#1583;/&#1576;&#1581;&#1575;&#1585;1/1.jpg" TargetMode="External"/><Relationship Id="rId2" Type="http://schemas.openxmlformats.org/officeDocument/2006/relationships/hyperlink" Target="../../../../&#1585;&#1580;&#1575;&#1604;%20&#1590;&#1608;&#1575;&#1576;&#1591;%20&#1581;&#1583;&#1610;&#1579;/000&#1575;&#1607;&#1605;&#1610;&#1578;%20&#1593;&#1604;&#1605;%20&#1585;&#1580;&#1575;&#1604;/&#1586;&#1603;&#1585;&#1610;&#1575;%20&#1576;&#1606;%20&#1570;&#1583;&#1605;/1.jpg"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1585;&#1580;&#1575;&#1604;%20&#1590;&#1608;&#1575;&#1576;&#1591;%20&#1581;&#1583;&#1610;&#1579;/000&#1575;&#1607;&#1605;&#1610;&#1578;%20&#1593;&#1604;&#1605;%20&#1585;&#1580;&#1575;&#1604;/&#1593;&#1579;&#1605;&#1575;&#1606;%20&#1576;&#1606;%20&#1593;&#1605;&#1585;&#1610;/1.jpg" TargetMode="External"/><Relationship Id="rId2" Type="http://schemas.openxmlformats.org/officeDocument/2006/relationships/hyperlink" Target="&#1578;&#1608;&#1607;&#1610;&#1606;%20&#1576;&#1607;%20&#1581;&#1608;&#1586;&#1607;%20&#1593;&#1604;&#1605;&#1610;&#1607;%20&#1608;%20&#1593;&#1604;&#1605;&#1575;/&#1580;&#1575;&#1574;&#1711;&#1575;&#1607;%20&#1578;&#1602;&#1604;&#1610;&#1583;/&#1603;&#1575;&#1601;&#1610;/1.jpg"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hyperlink" Target="&#1578;&#1608;&#1607;&#1610;&#1606;%20&#1576;&#1607;%20&#1581;&#1608;&#1586;&#1607;%20&#1593;&#1604;&#1605;&#1610;&#1607;%20&#1608;%20&#1593;&#1604;&#1605;&#1575;/&#1580;&#1575;&#1574;&#1711;&#1575;&#1607;%20&#1578;&#1602;&#1604;&#1610;&#1583;/&#1576;&#1581;&#1575;&#1585;/1.jpg" TargetMode="External"/><Relationship Id="rId2" Type="http://schemas.openxmlformats.org/officeDocument/2006/relationships/hyperlink" Target="&#1578;&#1608;&#1607;&#1610;&#1606;%20&#1576;&#1607;%20&#1581;&#1608;&#1586;&#1607;%20&#1593;&#1604;&#1605;&#1610;&#1607;%20&#1608;%20&#1593;&#1604;&#1605;&#1575;/&#1580;&#1575;&#1574;&#1711;&#1575;&#1607;%20&#1578;&#1602;&#1604;&#1610;&#1583;/&#1606;&#1607;&#1580;%20&#1575;&#1604;&#1576;&#1604;&#1575;&#1594;&#1607;/1.jpg"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0&#1580;&#1604;&#1587;&#1607;%20&#1587;&#1608;&#1605;/&#1580;&#1575;&#1574;&#1711;&#1575;&#1607;%20&#1578;&#1602;&#1604;&#1610;&#1583;/&#1582;&#1604;&#1575;&#1589;&#1607;%20&#1575;&#1604;&#1575;&#1602;&#1608;&#1575;&#1604;/1.jpg" TargetMode="External"/><Relationship Id="rId2" Type="http://schemas.openxmlformats.org/officeDocument/2006/relationships/hyperlink" Target="0&#1580;&#1604;&#1587;&#1607;%20&#1587;&#1608;&#1605;/&#1580;&#1575;&#1574;&#1711;&#1575;&#1607;%20&#1578;&#1602;&#1604;&#1610;&#1583;/&#1575;&#1604;&#1601;&#1607;&#1585;&#1587;&#1578;/1.jpg"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1606;&#1587;&#1576;%20&#1575;&#1581;&#1605;&#1583;/&#1587;&#1604;&#1605;&#1575;&#1606;%20&#1601;&#1585;&#1586;&#1606;&#1583;%20&#1581;&#1590;&#1585;&#1578;%20&#1605;&#1607;&#1583;&#1610;%20&#1606;&#1610;&#1587;&#1578;/1.jpg" TargetMode="External"/><Relationship Id="rId2" Type="http://schemas.openxmlformats.org/officeDocument/2006/relationships/hyperlink" Target="file:///D:\&#1578;&#1589;&#1575;&#1608;&#1610;&#1585;%20&#1603;&#1578;&#1576;%20&#1603;&#1575;&#1605;&#1604;\&#1575;&#1607;&#1604;%20&#1576;&#1610;&#1578;\&#1575;&#1605;&#1575;&#1605;&#1578;\&#1605;&#1607;&#1583;&#1608;&#1610;&#1578;\&#1610;&#1605;&#1575;&#1606;&#1610;%201\&#1606;&#1587;&#1576;%20&#1575;&#1581;&#1605;&#1583;\&#1605;&#1580;&#1607;&#1608;&#1604;%20&#1576;&#1608;&#1583;&#1606;%20&#1606;&#1587;&#1576;%20&#1575;&#1581;&#1605;&#1583;%20&#1576;&#1607;%20&#1575;&#1593;&#1578;&#1585;&#1575;&#1601;%20&#1606;&#1605;&#1575;&#1610;&#1606;&#1583;&#1607;%20&#1608;&#1610;\1.jpg" TargetMode="External"/><Relationship Id="rId1" Type="http://schemas.openxmlformats.org/officeDocument/2006/relationships/slideLayout" Target="../slideLayouts/slideLayout3.xml"/><Relationship Id="rId4" Type="http://schemas.openxmlformats.org/officeDocument/2006/relationships/hyperlink" Target="&#1606;&#1587;&#1576;%20&#1575;&#1581;&#1605;&#1583;/&#1606;&#1587;&#1576;%20&#1575;&#1581;&#1605;&#1583;%20&#1581;&#1580;&#1578;%20&#1606;&#1610;&#1587;&#1578;.png"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1585;&#1580;&#1575;&#1604;%20&#1590;&#1608;&#1575;&#1576;&#1591;%20&#1581;&#1583;&#1610;&#1579;/000&#1575;&#1607;&#1605;&#1610;&#1578;%20&#1593;&#1604;&#1605;%20&#1585;&#1580;&#1575;&#1604;/&#1580;&#1607;&#1606;&#1605;%20&#1580;&#1575;&#1610;&#1711;&#1575;&#1607;%20&#1583;&#1585;&#1608;&#1594;%20&#1576;&#1607;%20&#1662;&#1610;&#1575;&#1605;&#1576;&#1585;/&#1603;&#1575;&#1601;&#1610;1/1.jpg"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1585;&#1580;&#1575;&#1604;%20&#1590;&#1608;&#1575;&#1576;&#1591;%20&#1581;&#1583;&#1610;&#1579;/000&#1575;&#1607;&#1605;&#1610;&#1578;%20&#1593;&#1604;&#1605;%20&#1585;&#1580;&#1575;&#1604;/&#1608;&#1580;&#1608;&#1583;%20&#1608;&#1590;&#1575;&#1593;&#1610;&#1606;/&#1603;&#1588;&#1610;/1.jpg"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1585;&#1580;&#1575;&#1604;%20&#1590;&#1608;&#1575;&#1576;&#1591;%20&#1581;&#1583;&#1610;&#1579;/000&#1575;&#1607;&#1605;&#1610;&#1578;%20&#1593;&#1604;&#1605;%20&#1585;&#1580;&#1575;&#1604;/&#1608;&#1580;&#1608;&#1583;%20&#1608;&#1590;&#1575;&#1593;&#1610;&#1606;/&#1603;&#1588;&#1610;1/1.jpg"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1585;&#1580;&#1575;&#1604;%20&#1590;&#1608;&#1575;&#1576;&#1591;%20&#1581;&#1583;&#1610;&#1579;/000&#1575;&#1607;&#1605;&#1610;&#1578;%20&#1593;&#1604;&#1605;%20&#1585;&#1580;&#1575;&#1604;/&#1608;&#1580;&#1608;&#1583;%20&#1608;&#1590;&#1575;&#1593;&#1610;&#1606;/&#1603;&#1588;&#1610;/1.jpg"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hyperlink" Target="../../../../&#1585;&#1580;&#1575;&#1604;%20&#1590;&#1608;&#1575;&#1576;&#1591;%20&#1581;&#1583;&#1610;&#1579;/000&#1575;&#1607;&#1605;&#1610;&#1578;%20&#1593;&#1604;&#1605;%20&#1585;&#1580;&#1575;&#1604;/&#1583;&#1587;&#1578;%20&#1576;&#1585;&#1583;&#1606;%20&#1583;&#1585;%20&#1603;&#1578;&#1576;%20&#1575;&#1589;&#1581;&#1575;&#1576;%20&#1575;&#1574;&#1605;&#1607;/1.jpg"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1585;&#1580;&#1575;&#1604;%20&#1590;&#1608;&#1575;&#1576;&#1591;%20&#1581;&#1583;&#1610;&#1579;/000&#1575;&#1607;&#1605;&#1610;&#1578;%20&#1593;&#1604;&#1605;%20&#1585;&#1580;&#1575;&#1604;/&#1593;&#1585;&#1590;&#1607;%20&#1603;&#1578;&#1575;&#1576;/1/1.jpg" TargetMode="External"/><Relationship Id="rId2" Type="http://schemas.openxmlformats.org/officeDocument/2006/relationships/hyperlink" Target="../../../../&#1585;&#1580;&#1575;&#1604;%20&#1590;&#1608;&#1575;&#1576;&#1591;%20&#1581;&#1583;&#1610;&#1579;/000&#1575;&#1607;&#1605;&#1610;&#1578;%20&#1593;&#1604;&#1605;%20&#1585;&#1580;&#1575;&#1604;/&#1593;&#1576;&#1610;&#1583;&#1575;&#1604;&#1604;&#1607;%20&#1576;&#1606;%20&#1593;&#1604;&#1610;%20&#1581;&#1604;&#1576;&#1610;/1.jpg"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1585;&#1580;&#1575;&#1604;%20&#1590;&#1608;&#1575;&#1576;&#1591;%20&#1581;&#1583;&#1610;&#1579;/000&#1575;&#1607;&#1605;&#1610;&#1578;%20&#1593;&#1604;&#1605;%20&#1585;&#1580;&#1575;&#1604;/&#1601;&#1590;&#1604;%20&#1576;&#1606;%20&#1588;&#1575;&#1584;&#1575;&#1606;/1.jpg" TargetMode="External"/><Relationship Id="rId2" Type="http://schemas.openxmlformats.org/officeDocument/2006/relationships/hyperlink" Target="../../../../&#1585;&#1580;&#1575;&#1604;%20&#1590;&#1608;&#1575;&#1576;&#1591;%20&#1581;&#1583;&#1610;&#1579;/000&#1575;&#1607;&#1605;&#1610;&#1578;%20&#1593;&#1604;&#1605;%20&#1585;&#1580;&#1575;&#1604;/&#1593;&#1585;&#1590;&#1607;%20&#1603;&#1578;&#1575;&#1576;/2/1.jpg"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hyperlink" Target="&#1578;&#1608;&#1607;&#1610;&#1606;%20&#1576;&#1607;%20&#1581;&#1608;&#1586;&#1607;%20&#1593;&#1604;&#1605;&#1610;&#1607;%20&#1608;%20&#1593;&#1604;&#1605;&#1575;/&#1580;&#1575;&#1574;&#1711;&#1575;&#1607;%20&#1578;&#1602;&#1604;&#1610;&#1583;/&#1608;&#1587;&#1575;&#1574;&#1604;%20&#1575;&#1604;&#1588;&#1610;&#1593;&#1607;/1.jpg" TargetMode="External"/><Relationship Id="rId2" Type="http://schemas.openxmlformats.org/officeDocument/2006/relationships/slide" Target="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1606;&#1587;&#1576;%20&#1575;&#1581;&#1605;&#1583;/&#1606;&#1587;&#1576;%20&#1610;&#1605;&#1575;&#1606;&#1610;%20&#1576;&#1575;&#1610;&#1583;%20&#1606;&#1575;&#1605;&#1593;&#1604;&#1608;&#1605;%20&#1576;&#1575;&#1588;&#1583;/&#1575;&#1605;&#1575;&#1605;%20&#1593;&#1604;&#1610;%20&#1606;&#1587;&#1576;%20&#1610;&#1605;&#1575;&#1606;&#1610;%20&#1605;&#1580;&#1607;&#1608;&#1604;%20&#1575;&#1587;&#1578;%20&#1608;&#1576;%20&#1587;&#1575;&#1610;&#1578;%20&#1585;&#1587;&#1605;&#1610;.png"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0&#1580;&#1604;&#1587;&#1607;%20&#1587;&#1608;&#1605;/&#1580;&#1575;&#1574;&#1711;&#1575;&#1607;%20&#1578;&#1602;&#1604;&#1610;&#1583;/&#1608;%20&#1575;&#1605;&#1575;%20&#1575;&#1604;&#1581;&#1608;&#1583;&#1575;&#1579;%20&#1575;&#1604;&#1608;&#1575;&#1602;&#1593;&#1607;/&#1576;&#1581;&#1575;&#1585;/1.jpg" TargetMode="External"/><Relationship Id="rId2" Type="http://schemas.openxmlformats.org/officeDocument/2006/relationships/hyperlink" Target="&#1578;&#1608;&#1607;&#1610;&#1606;%20&#1576;&#1607;%20&#1581;&#1608;&#1586;&#1607;%20&#1593;&#1604;&#1605;&#1610;&#1607;%20&#1608;%20&#1593;&#1604;&#1605;&#1575;/&#1580;&#1575;&#1574;&#1711;&#1575;&#1607;%20&#1578;&#1602;&#1604;&#1610;&#1583;/&#1608;%20&#1575;&#1605;&#1575;%20&#1575;&#1604;&#1581;&#1608;&#1583;&#1575;&#1579;%20&#1575;&#1604;&#1608;&#1575;&#1602;&#1593;&#1607;/&#1603;&#1605;&#1575;&#1604;%20&#1575;&#1604;&#1583;&#1610;&#1606;/01.jpg"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hyperlink" Target="&#1601;&#1578;&#1581;&#1610;&#1607;%20&#1580;&#1608;&#1575;&#1576;%20&#1602;&#1586;&#1608;&#1610;&#1606;&#1610;%20&#1603;&#1604;&#1610;&#1662;%20&#1607;&#1575;&#1610;/&#1662;&#1575;&#1587;&#1582;%20&#1576;&#1607;%20&#1580;&#1607;&#1606;&#1605;&#1610;%20&#1576;&#1608;&#1583;&#1606;%20&#1581;&#1590;&#1585;&#1578;%20&#1610;&#1608;&#1606;&#1587;.mpg" TargetMode="External"/><Relationship Id="rId2" Type="http://schemas.openxmlformats.org/officeDocument/2006/relationships/hyperlink" Target="file:///D:\&#1578;&#1589;&#1575;&#1608;&#1610;&#1585;%20&#1603;&#1578;&#1576;%20&#1603;&#1575;&#1605;&#1604;\&#1575;&#1607;&#1604;%20&#1576;&#1610;&#1578;\&#1575;&#1605;&#1575;&#1605;&#1578;\&#1605;&#1607;&#1583;&#1608;&#1610;&#1578;\0&#1610;&#1605;&#1575;&#1606;&#1610;%203\&#1575;&#1606;&#1581;&#1585;&#1575;&#1601;&#1575;&#1578;%20&#1593;&#1602;&#1610;&#1583;&#1578;&#1610;\&#1606;&#1592;&#1585;%20&#1575;&#1581;&#1605;&#1583;%20&#1608;&#1581;&#1590;&#1585;&#1578;%20&#1610;&#1608;&#1606;&#1587;\&#1581;&#1590;&#1585;&#1578;%20&#1610;&#1608;&#1606;&#1587;%20&#1583;&#1585;%20&#1588;&#1603;&#1605;%20&#1605;&#1575;&#1607;&#1610;%20&#1605;&#1585;&#1583;%20&#1608;%20&#1576;&#1607;%20&#1580;&#1607;&#1606;&#1605;%20&#1585;&#1601;&#1578;\1.jpg"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file:///D:\&#1578;&#1589;&#1575;&#1608;&#1610;&#1585;%20&#1603;&#1578;&#1576;%20&#1603;&#1575;&#1605;&#1604;\&#1575;&#1607;&#1604;%20&#1576;&#1610;&#1578;\&#1575;&#1605;&#1575;&#1605;&#1578;\&#1605;&#1607;&#1583;&#1608;&#1610;&#1578;\0&#1610;&#1605;&#1575;&#1606;&#1610;%203\&#1575;&#1606;&#1581;&#1585;&#1575;&#1601;&#1575;&#1578;%20&#1593;&#1602;&#1610;&#1583;&#1578;&#1610;\&#1606;&#1592;&#1585;%20&#1575;&#1581;&#1605;&#1583;%20&#1608;&#1581;&#1590;&#1585;&#1578;%20&#1610;&#1608;&#1606;&#1587;\&#1578;&#1601;&#1587;&#1610;&#1585;%20&#1602;&#1605;&#1610;%20&#1602;&#1575;&#1585;&#1608;&#1606;\1.jpg"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1575;&#1606;&#1581;&#1585;&#1575;&#1601;&#1575;&#1578;%20&#1593;&#1602;&#1610;&#1583;&#1578;&#1610;/&#1606;&#1592;&#1585;%20&#1575;&#1581;&#1605;&#1583;%20&#1608;&#1581;&#1590;&#1585;&#1578;%20&#1610;&#1608;&#1606;&#1587;/&#1576;&#1581;&#1575;&#1585;%20&#1602;&#1575;&#1585;&#1608;&#1606;/5.jpg"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1575;&#1606;&#1581;&#1585;&#1575;&#1601;&#1575;&#1578;%20&#1593;&#1602;&#1610;&#1583;&#1578;&#1610;/&#1606;&#1592;&#1585;%20&#1575;&#1581;&#1605;&#1583;%20&#1608;&#1581;&#1590;&#1585;&#1578;%20&#1610;&#1608;&#1606;&#1587;/0&#1602;&#1585;&#1570;&#1606;%20&#1575;&#1606;&#1576;&#1610;&#1575;&#1569;/11.jpg"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1575;&#1606;&#1581;&#1585;&#1575;&#1601;&#1575;&#1578;%20&#1593;&#1602;&#1610;&#1583;&#1578;&#1610;/&#1606;&#1592;&#1585;%20&#1575;&#1581;&#1605;&#1583;%20&#1608;&#1581;&#1590;&#1585;&#1578;%20&#1610;&#1608;&#1606;&#1587;/0&#1602;&#1585;&#1570;&#1606;%20&#1589;&#1575;&#1601;&#1575;&#1578;/11.jpg"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1575;&#1606;&#1581;&#1585;&#1575;&#1601;&#1575;&#1578;%20&#1593;&#1602;&#1610;&#1583;&#1578;&#1610;/&#1606;&#1592;&#1585;%20&#1575;&#1581;&#1605;&#1583;%20&#1608;&#1581;&#1590;&#1585;&#1578;%20&#1610;&#1608;&#1606;&#1587;/0&#1602;&#1585;&#1570;&#1606;%20&#1602;&#1604;&#1605;/11.jpg"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1575;&#1606;&#1581;&#1585;&#1575;&#1601;&#1575;&#1578;%20&#1593;&#1602;&#1610;&#1583;&#1578;&#1610;/&#1606;&#1592;&#1585;%20&#1575;&#1581;&#1605;&#1583;%20&#1608;&#1581;&#1590;&#1585;&#1578;%20&#1610;&#1608;&#1606;&#1587;/&#1601;&#1610;&#1590;%20&#1603;&#1575;&#1588;&#1575;&#1606;&#1610;/1.jpg" TargetMode="External"/><Relationship Id="rId2" Type="http://schemas.openxmlformats.org/officeDocument/2006/relationships/hyperlink" Target="&#1575;&#1606;&#1581;&#1585;&#1575;&#1601;&#1575;&#1578;%20&#1593;&#1602;&#1610;&#1583;&#1578;&#1610;/&#1606;&#1592;&#1585;%20&#1575;&#1581;&#1605;&#1583;%20&#1608;&#1581;&#1590;&#1585;&#1578;%20&#1610;&#1608;&#1606;&#1587;/&#1591;&#1576;&#1585;&#1587;&#1610;/1.jp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1601;&#1578;&#1581;&#1610;&#1607;%20&#1580;&#1608;&#1575;&#1576;%20&#1602;&#1586;&#1608;&#1610;&#1606;&#1610;%20&#1603;&#1604;&#1610;&#1662;%20&#1607;&#1575;&#1610;/&#1580;&#1608;&#1575;&#1576;%20&#1576;&#1607;%20&#1606;&#1587;&#1576;%20&#1575;&#1581;&#1605;&#1583;.mpg" TargetMode="External"/><Relationship Id="rId2" Type="http://schemas.openxmlformats.org/officeDocument/2006/relationships/hyperlink" Target="&#1606;&#1587;&#1576;%20&#1575;&#1581;&#1605;&#1583;/&#1585;&#1608;&#1575;&#1610;&#1578;%20&#1581;&#1590;&#1585;&#1578;%20&#1575;&#1605;&#1610;&#1585;/0&#1576;&#1581;&#1575;&#1585;%20&#1575;&#1604;&#1575;&#1606;&#1608;&#1575;&#1585;/1.jpg"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hyperlink" Target="&#1575;&#1606;&#1581;&#1585;&#1575;&#1601;&#1575;&#1578;%20&#1593;&#1602;&#1610;&#1583;&#1578;&#1610;/&#1606;&#1592;&#1585;%20&#1575;&#1581;&#1605;&#1583;%20&#1608;&#1581;&#1590;&#1585;&#1578;%20&#1610;&#1608;&#1606;&#1587;/&#1603;&#1575;&#1588;&#1601;/1.jpg"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hyperlink" Target="&#1575;&#1606;&#1581;&#1585;&#1575;&#1601;&#1575;&#1578;%20&#1593;&#1602;&#1610;&#1583;&#1578;&#1610;/&#1606;&#1592;&#1585;%20&#1575;&#1581;&#1605;&#1583;%20&#1608;&#1581;&#1590;&#1585;&#1578;%20&#1610;&#1608;&#1606;&#1587;/&#1575;&#1604;&#1605;&#1610;&#1586;&#1575;&#1606;/1.jpg" TargetMode="Externa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1575;&#1606;&#1581;&#1585;&#1575;&#1601;&#1575;&#1578;%20&#1593;&#1602;&#1610;&#1583;&#1578;&#1610;/&#1606;&#1592;&#1585;%20&#1575;&#1581;&#1605;&#1583;%20&#1608;&#1581;&#1590;&#1585;&#1578;%20&#1610;&#1608;&#1606;&#1587;/&#1578;&#1601;&#1587;&#1610;&#1585;&#1606;&#1605;&#1608;&#1606;&#1607;%201/01.jpg" TargetMode="External"/><Relationship Id="rId2" Type="http://schemas.openxmlformats.org/officeDocument/2006/relationships/hyperlink" Target="&#1575;&#1606;&#1581;&#1585;&#1575;&#1601;&#1575;&#1578;%20&#1593;&#1602;&#1610;&#1583;&#1578;&#1610;/&#1606;&#1592;&#1585;%20&#1575;&#1581;&#1605;&#1583;%20&#1608;&#1581;&#1590;&#1585;&#1578;%20&#1610;&#1608;&#1606;&#1587;/&#1575;&#1604;&#1605;&#1610;&#1586;&#1575;&#1606;1/1.jpg"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hyperlink" Target="&#1575;&#1606;&#1581;&#1585;&#1575;&#1601;&#1575;&#1578;%20&#1593;&#1602;&#1610;&#1583;&#1578;&#1610;/&#1606;&#1592;&#1585;%20&#1575;&#1581;&#1605;&#1583;%20&#1608;&#1581;&#1590;&#1585;&#1578;%20&#1610;&#1608;&#1606;&#1587;/&#1589;&#1583;&#1608;&#1602;/1.jpg"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1575;&#1606;&#1581;&#1585;&#1575;&#1601;&#1575;&#1578;%20&#1593;&#1602;&#1610;&#1583;&#1578;&#1610;/&#1606;&#1592;&#1585;%20&#1575;&#1581;&#1605;&#1583;%20&#1608;&#1581;&#1590;&#1585;&#1578;%20&#1610;&#1608;&#1606;&#1587;/&#1578;&#1601;&#1587;&#1610;&#1585;%20&#1602;&#1605;&#1610;/1.jpg" TargetMode="Externa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1575;&#1606;&#1581;&#1585;&#1575;&#1601;&#1575;&#1578;%20&#1593;&#1602;&#1610;&#1583;&#1578;&#1610;/&#1606;&#1592;&#1585;%20&#1575;&#1581;&#1605;&#1583;%20&#1608;&#1581;&#1590;&#1585;&#1578;%20&#1610;&#1608;&#1606;&#1587;/&#1578;&#1601;&#1587;&#1610;&#1585;%20&#1602;&#1605;&#1610;1/1.jpg"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hyperlink" Target="&#1575;&#1606;&#1581;&#1585;&#1575;&#1601;&#1575;&#1578;%20&#1593;&#1602;&#1610;&#1583;&#1578;&#1610;/&#1606;&#1592;&#1585;%20&#1575;&#1581;&#1605;&#1583;%20&#1608;&#1581;&#1590;&#1585;&#1578;%20&#1610;&#1608;&#1606;&#1587;/&#1605;&#1606;%20&#1610;&#1608;&#1606;&#1587;%20&#1585;&#1575;&#1606;&#1580;&#1575;&#1578;%20&#1583;&#1575;&#1583;&#1605;/1.jpg" TargetMode="Externa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1575;&#1606;&#1581;&#1585;&#1575;&#1601;&#1575;&#1578;%20&#1593;&#1602;&#1610;&#1583;&#1578;&#1610;/&#1581;&#1590;&#1585;&#1578;%20&#1575;&#1576;&#1585;&#1575;&#1607;&#1610;&#1605;%20&#1605;&#1588;&#1585;&#1603;%20&#1588;&#1583;&#1607;%20&#1576;&#1608;&#1583;/&#1578;&#1607;&#1605;&#1578;%20&#1588;&#1585;&#1603;%20&#1576;&#1607;%20&#1581;&#1590;&#1585;&#1578;%20&#1575;&#1576;&#1585;&#1575;&#1607;&#1610;&#1605;%20&#1578;&#1608;&#1587;&#1591;%20&#1575;&#1581;&#1605;&#1583;/1.jpg" TargetMode="Externa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hyperlink" Target="&#1575;&#1606;&#1581;&#1585;&#1575;&#1601;&#1575;&#1578;%20&#1593;&#1602;&#1610;&#1583;&#1578;&#1610;/&#1581;&#1590;&#1585;&#1578;%20&#1575;&#1576;&#1585;&#1575;&#1607;&#1610;&#1605;%20&#1605;&#1588;&#1585;&#1603;%20&#1588;&#1583;&#1607;%20&#1576;&#1608;&#1583;/&#1593;&#1610;&#1608;&#1606;%20&#1575;&#1582;&#1576;&#1575;&#1585;%20&#1575;&#1604;&#1585;&#1590;&#1575;/1.jp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1606;&#1587;&#1576;%20&#1575;&#1581;&#1605;&#1583;/&#1585;&#1608;&#1575;&#1610;&#1578;%20&#1581;&#1590;&#1585;&#1578;%20&#1575;&#1605;&#1610;&#1585;/0&#1594;&#1610;&#1576;&#1578;%20&#1606;&#1593;&#1605;&#1575;&#1606;&#1610;/1.jpg" TargetMode="External"/><Relationship Id="rId2" Type="http://schemas.openxmlformats.org/officeDocument/2006/relationships/hyperlink" Target="&#1606;&#1587;&#1576;%20&#1575;&#1581;&#1605;&#1583;/&#1606;&#1587;&#1576;%20&#1610;&#1605;&#1575;&#1606;&#1610;%20&#1576;&#1575;&#1610;&#1583;%20&#1606;&#1575;&#1605;&#1593;&#1604;&#1608;&#1605;%20&#1576;&#1575;&#1588;&#1583;/&#1575;&#1605;&#1575;&#1605;%20&#1593;&#1604;&#1610;%20&#1606;&#1587;&#1576;%20&#1610;&#1605;&#1575;&#1606;&#1610;%20&#1605;&#1580;&#1607;&#1608;&#1604;%20&#1575;&#1587;&#1578;%20&#1608;&#1576;%20&#1587;&#1575;&#1610;&#1578;%20&#1585;&#1587;&#1605;&#1610;.png" TargetMode="Externa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hyperlink" Target="&#1575;&#1606;&#1581;&#1585;&#1575;&#1601;&#1575;&#1578;%20&#1593;&#1602;&#1610;&#1583;&#1578;&#1610;/&#1662;&#1610;&#1575;&#1605;&#1576;&#1585;%20&#1711;&#1606;&#1607;&#1603;&#1575;&#1585;%20&#1576;&#1608;&#1583;%20&#1608;&#1583;&#1575;&#1585;&#1575;&#1610;%20&#1592;&#1604;&#1605;&#1578;/1.jpg" TargetMode="Externa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hyperlink" Target="&#1575;&#1606;&#1581;&#1585;&#1575;&#1601;&#1575;&#1578;%20&#1593;&#1602;&#1610;&#1583;&#1578;&#1610;/&#1606;&#1592;&#1585;%20&#1575;&#1581;&#1605;&#1583;%20&#1583;&#1585;&#1576;&#1575;&#1585;&#1607;%20&#1581;&#1590;&#1585;&#1578;%20&#1593;&#1604;&#1610;/&#1593;&#1604;&#1610;%20&#1603;&#1575;&#1606;%20&#1575;&#1604;&#1575;&#1606;&#1587;&#1575;&#1606;%20&#1575;&#1603;&#1579;&#1585;%20&#1588;&#1610;&#1569;%20&#1580;&#1583;&#1604;&#1575;/1.jpg" TargetMode="Externa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hyperlink" Target="&#1575;&#1606;&#1581;&#1585;&#1575;&#1601;&#1575;&#1578;%20&#1593;&#1602;&#1610;&#1583;&#1578;&#1610;/&#1606;&#1592;&#1585;%20&#1575;&#1581;&#1605;&#1583;%20&#1583;&#1585;&#1576;&#1575;&#1585;&#1607;%20&#1581;&#1590;&#1585;&#1578;%20&#1593;&#1604;&#1610;/&#1593;&#1604;&#1610;%20&#1603;&#1575;&#1606;%20&#1575;&#1604;&#1575;&#1606;&#1587;&#1575;&#1606;%20&#1575;&#1603;&#1579;&#1585;%20&#1588;&#1610;&#1569;%20&#1580;&#1583;&#1604;&#1575;/&#1576;&#1582;&#1575;&#1585;&#1610;/1.jpg" TargetMode="Externa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hyperlink" Target="&#1575;&#1606;&#1581;&#1585;&#1575;&#1601;&#1575;&#1578;%20&#1593;&#1602;&#1610;&#1583;&#1578;&#1610;/&#1606;&#1592;&#1585;%20&#1575;&#1581;&#1605;&#1583;%20&#1583;&#1585;&#1576;&#1575;&#1585;&#1607;%20&#1581;&#1590;&#1585;&#1578;%20&#1593;&#1604;&#1610;/&#1581;&#1590;&#1585;&#1578;%20&#1593;&#1604;&#1610;%20&#1578;&#1601;&#1587;&#1610;&#1585;%20&#1575;&#1610;&#1607;%20&#1604;&#1601;&#1610;%20&#1582;&#1587;&#1585;/1.jpg" TargetMode="Externa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1575;&#1606;&#1581;&#1585;&#1575;&#1601;&#1575;&#1578;%20&#1593;&#1602;&#1610;&#1583;&#1578;&#1610;/&#1606;&#1592;&#1585;%20&#1575;&#1581;&#1605;&#1583;%20&#1583;&#1585;&#1576;&#1575;&#1585;&#1607;%20&#1581;&#1590;&#1585;&#1578;%20&#1593;&#1604;&#1610;/&#1581;&#1590;&#1585;&#1578;%20&#1593;&#1604;&#1610;%20&#1578;&#1601;&#1587;&#1610;&#1585;%20&#1575;&#1610;&#1607;%20&#1604;&#1601;&#1610;%20&#1582;&#1587;&#1585;/&#1587;&#1610;&#1583;%20&#1576;&#1606;%20&#1591;&#1575;&#1608;&#1608;&#1587;/1.jpg" TargetMode="External"/><Relationship Id="rId2" Type="http://schemas.openxmlformats.org/officeDocument/2006/relationships/hyperlink" Target="&#1575;&#1606;&#1581;&#1585;&#1575;&#1601;&#1575;&#1578;%20&#1593;&#1602;&#1610;&#1583;&#1578;&#1610;/&#1606;&#1592;&#1585;%20&#1575;&#1581;&#1605;&#1583;%20&#1583;&#1585;&#1576;&#1575;&#1585;&#1607;%20&#1581;&#1590;&#1585;&#1578;%20&#1593;&#1604;&#1610;/&#1581;&#1590;&#1585;&#1578;%20&#1593;&#1604;&#1610;%20&#1578;&#1601;&#1587;&#1610;&#1585;%20&#1575;&#1610;&#1607;%20&#1604;&#1601;&#1610;%20&#1582;&#1587;&#1585;/&#1589;&#1583;&#1608;&#1602;/1.jpg" TargetMode="Externa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hyperlink" Target="&#1575;&#1606;&#1581;&#1585;&#1575;&#1601;&#1575;&#1578;%20&#1593;&#1602;&#1610;&#1583;&#1578;&#1610;/&#1606;&#1592;&#1585;%20&#1575;&#1581;&#1605;&#1583;%20&#1583;&#1585;&#1576;&#1575;&#1585;&#1607;%20&#1581;&#1590;&#1585;&#1578;%20&#1593;&#1604;&#1610;/&#1581;&#1590;&#1585;&#1578;%20&#1593;&#1604;&#1610;%20&#1578;&#1601;&#1587;&#1610;&#1585;%20&#1575;&#1610;&#1607;%20&#1604;&#1601;&#1610;%20&#1582;&#1587;&#1585;/&#1575;&#1576;&#1606;%20&#1588;&#1607;&#1585;%20&#1570;&#1588;&#1608;&#1576;/1.jpg" TargetMode="Externa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hyperlink" Target="&#1575;&#1606;&#1581;&#1585;&#1575;&#1601;&#1575;&#1578;%20&#1593;&#1602;&#1610;&#1583;&#1578;&#1610;/&#1606;&#1592;&#1585;%20&#1575;&#1581;&#1605;&#1583;%20&#1583;&#1585;&#1576;&#1575;&#1585;&#1607;%20&#1581;&#1590;&#1585;&#1578;%20&#1593;&#1604;&#1610;/&#1583;&#1585;%20&#1608;&#1580;&#1608;&#1583;%20&#1581;&#1590;&#1585;&#1578;%20&#1593;&#1604;&#1610;%20&#1592;&#1604;&#1605;&#1578;%20&#1603;&#1605;&#1610;%20&#1576;&#1608;&#1583;/1.jpg" TargetMode="Externa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hyperlink" Target="&#1575;&#1606;&#1581;&#1585;&#1575;&#1601;&#1575;&#1578;%20&#1593;&#1602;&#1610;&#1583;&#1578;&#1610;/&#1575;&#1605;&#1575;&#1605;%20&#1581;&#1587;&#1610;&#1606;%20&#1605;&#1588;&#1585;&#1603;%20&#1576;&#1608;&#1583;/&#1575;&#1605;&#1575;&#1605;%20&#1581;&#1587;&#1610;&#1606;%20&#1605;&#1588;&#1585;&#1603;%20&#1576;&#1608;&#1583;/1.jpg" TargetMode="Externa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00&#1601;&#1590;&#1575;&#1574;&#1604;%20&#1593;&#1604;&#1610;/08&#1593;&#1604;&#1610;%20&#1605;&#1593;%20&#1575;&#1604;&#1581;&#1602;/&#1575;&#1576;&#1606;%20&#1593;&#1587;&#1575;&#1603;&#1585;%20&#1575;&#1606;&#1578;%20&#1605;&#1593;%20&#1575;&#1604;&#1581;&#1602;%20&#1608;&#1575;&#1604;&#1581;&#1602;%20&#1605;&#1593;&#1603;/5.jpg" TargetMode="External"/><Relationship Id="rId2" Type="http://schemas.openxmlformats.org/officeDocument/2006/relationships/hyperlink" Target="../../0&#1575;&#1605;&#1575;&#1605;&#1578;%20&#1583;&#1585;%20&#1587;&#1606;&#1578;/6&#1579;&#1602;&#1604;&#1610;&#1606;/&#1579;&#1602;&#1604;&#1610;&#1606;%20&#1583;&#1585;%20&#1603;&#1578;&#1576;%20&#1575;&#1607;&#1604;%20&#1587;&#1606;&#1578;/&#1579;&#1602;&#1604;&#1610;&#1606;%20&#1583;&#1585;%20&#1605;&#1587;&#1578;&#1583;&#1585;&#1603;/&#1579;&#1602;&#1604;&#1610;&#1606;%20&#1605;&#1587;&#1578;&#1583;&#1585;&#1603;%201.jpg" TargetMode="External"/><Relationship Id="rId1" Type="http://schemas.openxmlformats.org/officeDocument/2006/relationships/slideLayout" Target="../slideLayouts/slideLayout3.xml"/><Relationship Id="rId5" Type="http://schemas.openxmlformats.org/officeDocument/2006/relationships/hyperlink" Target="../../&#1593;&#1604;&#1610;%20&#1605;&#1593;%20&#1575;&#1604;&#1581;&#1602;/&#1593;&#1604;&#1610;%20&#1605;&#1593;%20&#1575;&#1604;&#1602;&#1585;&#1570;&#1606;/&#1605;&#1587;&#1578;&#1583;&#1585;&#1603;/1.jpg" TargetMode="External"/><Relationship Id="rId4" Type="http://schemas.openxmlformats.org/officeDocument/2006/relationships/hyperlink" Target="../../00&#1601;&#1590;&#1575;&#1574;&#1604;%20&#1593;&#1604;&#1610;/08&#1593;&#1604;&#1610;%20&#1605;&#1593;%20&#1575;&#1604;&#1581;&#1602;/&#1607;&#1610;&#1579;&#1605;&#1610;%20&#1605;&#1606;%20&#1575;&#1578;&#1576;&#1593;%20&#1593;&#1604;&#1610;&#1575;/&#1593;&#1604;&#1610;%20&#1605;&#1593;%20&#1575;&#1604;&#1602;&#1585;&#1570;&#1606;%20&#1607;&#1610;&#1579;&#1605;&#1610;%201.jpg"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1606;&#1587;&#1576;%20&#1575;&#1581;&#1605;&#1583;/&#1585;&#1608;&#1575;&#1610;&#1578;%20&#1581;&#1590;&#1585;&#1578;%20&#1575;&#1605;&#1610;&#1585;/0&#1594;&#1610;&#1576;&#1578;%20&#1606;&#1593;&#1605;&#1575;&#1606;&#1610;/1.jpg" TargetMode="Externa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hyperlink" Target="../../../../&#1582;&#1604;&#1601;&#1575;/&#1589;&#1581;&#1575;&#1576;&#1607;/&#1581;&#1583;&#1610;&#1579;%20%20&#1602;&#1585;&#1591;&#1575;&#1587;/&#1575;&#1604;&#1585;&#1587;&#1608;&#1604;%20&#1605;&#1593;&#1589;&#1608;&#1605;%20&#1601;&#1610;%20&#1589;&#1581;&#1578;&#1607;%20&#1608;&#1605;&#1585;&#1590;&#1607;/&#1593;&#1605;&#1583;&#1577;%20&#1575;&#1604;&#1602;&#1575;&#1585;&#1610;%20&#1605;&#1593;&#1589;&#1608;&#1605;%20&#1601;&#1610;%20&#1605;&#1585;&#1590;&#1607;/&#1602;&#1585;&#1591;&#1575;&#1587;%20&#1575;&#1604;&#1606;&#1576;&#1610;%20&#1605;&#1593;&#1589;&#1608;&#1605;%20&#1601;&#1610;%20&#1605;&#1585;&#1590;&#1607;%20&#1593;&#1605;&#1583;&#1577;%20&#1575;&#1604;&#1602;&#1575;&#1585;&#1610;%201.jpg" TargetMode="External"/><Relationship Id="rId2" Type="http://schemas.openxmlformats.org/officeDocument/2006/relationships/hyperlink" Target="../../../../&#1582;&#1604;&#1601;&#1575;/&#1589;&#1581;&#1575;&#1576;&#1607;/&#1581;&#1583;&#1610;&#1579;%20%20&#1602;&#1585;&#1591;&#1575;&#1587;/&#1575;&#1604;&#1585;&#1587;&#1608;&#1604;%20&#1605;&#1593;&#1589;&#1608;&#1605;%20&#1601;&#1610;%20&#1589;&#1581;&#1578;&#1607;%20&#1608;&#1605;&#1585;&#1590;&#1607;/&#1601;&#1578;&#1581;%20&#1575;&#1604;&#1576;&#1575;&#1585;&#1610;%20&#1605;&#1593;&#1589;&#1608;&#1605;%20&#1601;&#1610;%20&#1605;&#1585;&#1590;&#1607;/&#1602;&#1585;&#1591;&#1575;&#1587;%20&#1575;&#1604;&#1606;&#1576;&#1610;%20&#1605;&#1593;&#1589;&#1608;&#1605;%20&#1601;&#1610;%20&#1605;&#1585;&#1590;&#1607;%20&#1601;&#1578;&#1581;%20&#1575;&#1604;&#1576;&#1575;&#1585;&#1610;1.jpg" TargetMode="External"/><Relationship Id="rId1" Type="http://schemas.openxmlformats.org/officeDocument/2006/relationships/slideLayout" Target="../slideLayouts/slideLayout3.xml"/><Relationship Id="rId4" Type="http://schemas.openxmlformats.org/officeDocument/2006/relationships/hyperlink" Target="../../../../&#1582;&#1604;&#1601;&#1575;/&#1589;&#1581;&#1575;&#1576;&#1607;/&#1581;&#1583;&#1610;&#1579;%20%20&#1602;&#1585;&#1591;&#1575;&#1587;/&#1575;&#1604;&#1585;&#1587;&#1608;&#1604;%20&#1604;&#1575;%20&#1610;&#1602;&#1608;&#1604;%20&#1594;&#1590;&#1576;%20&#1605;&#1586;&#1575;&#1581;%20&#1575;&#1604;&#1575;%20&#1581;&#1602;&#1575;/&#1575;&#1604;&#1578;&#1585;&#1605;&#1584;&#1610;%20&#1575;&#1604;&#1585;&#1587;&#1608;&#1604;%20&#1604;&#1575;%20&#1610;&#1602;&#1608;&#1604;%20&#1601;&#1610;%20&#1575;&#1604;&#1594;&#1590;&#1576;%20&#1575;&#1604;&#1575;%20&#1581;&#1602;&#1575;/&#1602;&#1585;&#1591;&#1575;&#1587;%20&#1604;&#1575;%20&#1610;&#1578;&#1603;&#1604;&#1605;%20&#1601;&#1610;%20&#1575;&#1604;&#1594;&#1590;&#1576;%20&#1575;&#1604;&#1575;%20&#1575;&#1604;&#1581;&#1602;%20&#1575;&#1604;&#1578;&#1585;&#1605;&#1584;&#1610;%200.jpg"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hyperlink" Target="file:///D:\&#1578;&#1589;&#1575;&#1608;&#1610;&#1585;%20&#1603;&#1578;&#1576;%20&#1603;&#1575;&#1605;&#1604;\&#1575;&#1607;&#1604;%20&#1576;&#1610;&#1578;\&#1575;&#1605;&#1575;&#1605;&#1578;\&#1605;&#1607;&#1583;&#1608;&#1610;&#1578;\0&#1610;&#1605;&#1575;&#1606;&#1610;%203\&#1575;&#1606;&#1581;&#1585;&#1575;&#1601;&#1575;&#1578;%20&#1593;&#1602;&#1610;&#1583;&#1578;&#1610;\&#1588;&#1585;&#1581;%20&#1575;&#1587;&#1578;&#1594;&#1601;&#1575;&#1585;\&#1591;&#1576;&#1585;&#1587;&#1610;\1.jpg" TargetMode="Externa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hyperlink" Target="file:///D:\&#1578;&#1589;&#1575;&#1608;&#1610;&#1585;%20&#1603;&#1578;&#1576;%20&#1603;&#1575;&#1605;&#1604;\&#1575;&#1607;&#1604;%20&#1576;&#1610;&#1578;\&#1575;&#1605;&#1575;&#1605;&#1578;\&#1605;&#1607;&#1583;&#1608;&#1610;&#1578;\0&#1610;&#1605;&#1575;&#1606;&#1610;%203\&#1575;&#1606;&#1581;&#1585;&#1575;&#1601;&#1575;&#1578;%20&#1593;&#1602;&#1610;&#1583;&#1578;&#1610;\&#1588;&#1585;&#1581;%20&#1575;&#1587;&#1578;&#1594;&#1601;&#1575;&#1585;\&#1587;&#1605;&#1585;&#1602;&#1606;&#1583;&#1610;\1.jpg" TargetMode="External"/><Relationship Id="rId2" Type="http://schemas.openxmlformats.org/officeDocument/2006/relationships/hyperlink" Target="&#1588;&#1585;&#1581;%20&#1575;&#1587;&#1578;&#1594;&#1601;&#1575;&#1585;/&#1606;&#1581;&#1575;&#1587;/1.jpg" TargetMode="Externa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hyperlink" Target="../../0&#1575;&#1605;&#1575;&#1605;&#1578;%20&#1583;&#1585;%20&#1587;&#1606;&#1578;/&#1594;&#1583;&#1610;&#1585;%20&#1603;&#1575;&#1605;&#1604;%2095%20&#1662;&#1575;&#1608;&#1585;/&#1606;&#1586;&#1608;&#1604;%20&#1587;&#1575;&#1604;%20&#1587;&#1575;&#1574;&#1604;%20&#1576;&#1593;&#1584;&#1575;&#1576;/&#1585;&#1608;&#1581;%20&#1575;&#1604;&#1605;&#1593;&#1575;&#1606;&#1610;/3.jpg" TargetMode="External"/><Relationship Id="rId2" Type="http://schemas.openxmlformats.org/officeDocument/2006/relationships/hyperlink" Target="../../0&#1575;&#1605;&#1575;&#1605;&#1578;%20&#1583;&#1585;%20&#1587;&#1606;&#1578;/&#1594;&#1583;&#1610;&#1585;%20&#1603;&#1575;&#1605;&#1604;%2095%20&#1662;&#1575;&#1608;&#1585;/&#1606;&#1586;&#1608;&#1604;%20&#1587;&#1575;&#1604;%20&#1587;&#1575;&#1574;&#1604;%20&#1576;&#1593;&#1584;&#1575;&#1576;/&#1578;&#1601;&#1587;&#1610;&#1585;%20&#1575;&#1604;&#1602;&#1585;&#1591;&#1576;&#1610;/1.jpg" TargetMode="External"/><Relationship Id="rId1" Type="http://schemas.openxmlformats.org/officeDocument/2006/relationships/slideLayout" Target="../slideLayouts/slideLayout3.xml"/><Relationship Id="rId5" Type="http://schemas.openxmlformats.org/officeDocument/2006/relationships/hyperlink" Target="../../0&#1575;&#1605;&#1575;&#1605;&#1578;%20&#1583;&#1585;%20&#1587;&#1606;&#1578;/&#1594;&#1583;&#1610;&#1585;%20&#1603;&#1575;&#1605;&#1604;%2095%20&#1662;&#1575;&#1608;&#1585;/&#1606;&#1586;&#1608;&#1604;%20&#1587;&#1575;&#1604;%20&#1587;&#1575;&#1574;&#1604;%20&#1576;&#1593;&#1584;&#1575;&#1576;/&#1605;&#1606;&#1575;&#1602;&#1576;%20&#1575;&#1576;&#1606;%20&#1605;&#1585;&#1583;&#1608;&#1610;&#1607;/3.jpg" TargetMode="External"/><Relationship Id="rId4" Type="http://schemas.openxmlformats.org/officeDocument/2006/relationships/hyperlink" Target="../../0&#1575;&#1605;&#1575;&#1605;&#1578;%20&#1583;&#1585;%20&#1587;&#1606;&#1578;/&#1594;&#1583;&#1610;&#1585;%20&#1603;&#1575;&#1605;&#1604;%2095%20&#1662;&#1575;&#1608;&#1585;/&#1606;&#1586;&#1608;&#1604;%20&#1587;&#1575;&#1604;%20&#1587;&#1575;&#1574;&#1604;%20&#1576;&#1593;&#1584;&#1575;&#1576;/&#1578;&#1601;&#1587;&#1610;&#1585;%20&#1575;&#1576;&#1608;%20&#1575;&#1604;&#1587;&#1593;&#1608;&#1583;/1.jpg" TargetMode="External"/></Relationships>
</file>

<file path=ppt/slides/_rels/slide87.xml.rels><?xml version="1.0" encoding="UTF-8" standalone="yes"?>
<Relationships xmlns="http://schemas.openxmlformats.org/package/2006/relationships"><Relationship Id="rId2" Type="http://schemas.openxmlformats.org/officeDocument/2006/relationships/hyperlink" Target="../../../../&#1582;&#1604;&#1601;&#1575;/&#1589;&#1581;&#1575;&#1576;&#1607;/&#1578;&#1603;&#1601;&#1610;&#1585;%20&#1608;%20&#1583;&#1585;&#1711;&#1610;&#1585;&#1610;%20&#1589;&#1581;&#1575;&#1576;&#1607;%20&#1578;&#1608;&#1587;&#1591;%20&#1610;&#1603;&#1583;&#1610;&#1711;&#1585;/&#1581;&#1575;&#1574;&#1603;%20&#1576;&#1606;%20&#1581;&#1575;&#1574;&#1603;/1.jpg" TargetMode="Externa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3" Type="http://schemas.openxmlformats.org/officeDocument/2006/relationships/hyperlink" Target="file:///D:\&#1578;&#1589;&#1575;&#1608;&#1610;&#1585;%20&#1603;&#1578;&#1576;%20&#1603;&#1575;&#1605;&#1604;\&#1575;&#1607;&#1604;%20&#1576;&#1610;&#1578;\&#1575;&#1605;&#1575;&#1605;&#1578;\&#1605;&#1607;&#1583;&#1608;&#1610;&#1578;\0&#1610;&#1605;&#1575;&#1606;&#1610;%203\&#1575;&#1606;&#1581;&#1585;&#1575;&#1601;&#1575;&#1578;%20&#1593;&#1602;&#1610;&#1583;&#1578;&#1610;\&#1575;&#1606;&#1603;&#1575;&#1585;%20&#1582;&#1578;&#1605;%20&#1606;&#1576;&#1608;&#1578;\&#1575;&#1711;&#1585;%20&#1576;&#1711;&#1608;&#1610;&#1605;%20&#1606;&#1576;&#1608;&#1578;%20&#1576;&#1575;%20&#1662;&#1610;&#1575;&#1605;&#1576;&#1585;%20&#1582;&#1575;&#1578;&#1605;&#1607;%20&#1610;&#1575;&#1601;&#1578;&#1607;%20&#1605;&#1606;&#1603;&#1585;%20&#1585;&#1608;&#1575;&#1610;&#1575;&#1578;%20&#1575;&#1607;&#1604;%20&#1576;&#1610;&#1578;%20&#1588;&#1583;&#1607;%20&#1575;&#1610;&#1605;\1.jpg" TargetMode="External"/><Relationship Id="rId7" Type="http://schemas.openxmlformats.org/officeDocument/2006/relationships/hyperlink" Target="file:///D:\&#1578;&#1589;&#1575;&#1608;&#1610;&#1585;%20&#1603;&#1578;&#1576;%20&#1603;&#1575;&#1605;&#1604;\&#1575;&#1607;&#1604;%20&#1576;&#1610;&#1578;\&#1575;&#1605;&#1575;&#1605;&#1578;\&#1605;&#1607;&#1583;&#1608;&#1610;&#1578;\0&#1610;&#1605;&#1575;&#1606;&#1610;%203\&#1575;&#1606;&#1581;&#1585;&#1575;&#1601;&#1575;&#1578;%20&#1593;&#1602;&#1610;&#1583;&#1578;&#1610;\&#1575;&#1606;&#1603;&#1575;&#1585;%20&#1582;&#1578;&#1605;%20&#1606;&#1576;&#1608;&#1578;\&#1575;&#1581;&#1605;&#1583;%20&#1607;&#1605;%20&#1606;&#1576;&#1610;%20&#1607;&#1587;&#1578;%20&#1607;&#1605;%20&#1585;&#1587;&#1608;&#1604;\1.jpg" TargetMode="External"/><Relationship Id="rId2" Type="http://schemas.openxmlformats.org/officeDocument/2006/relationships/hyperlink" Target="file:///D:\&#1578;&#1589;&#1575;&#1608;&#1610;&#1585;%20&#1603;&#1578;&#1576;%20&#1603;&#1575;&#1605;&#1604;\&#1575;&#1607;&#1604;%20&#1576;&#1610;&#1578;\&#1575;&#1605;&#1575;&#1605;&#1578;\&#1605;&#1607;&#1583;&#1608;&#1610;&#1578;\0&#1610;&#1605;&#1575;&#1606;&#1610;%203\&#1575;&#1606;&#1581;&#1585;&#1575;&#1601;&#1575;&#1578;%20&#1593;&#1602;&#1610;&#1583;&#1578;&#1610;\&#1575;&#1606;&#1603;&#1575;&#1585;%20&#1582;&#1578;&#1605;%20&#1606;&#1576;&#1608;&#1578;\&#1576;&#1593;&#1583;%20&#1575;&#1586;%20&#1662;&#1610;&#1575;&#1605;&#1576;&#1585;&#1585;&#1587;&#1608;&#1604;&#1575;&#1606;%20&#1583;&#1610;&#1711;&#1585;&#1610;%20&#1582;&#1608;&#1575;&#1607;&#1606;&#1583;%20&#1570;&#1605;&#1583;\1.jpg" TargetMode="External"/><Relationship Id="rId1" Type="http://schemas.openxmlformats.org/officeDocument/2006/relationships/slideLayout" Target="../slideLayouts/slideLayout3.xml"/><Relationship Id="rId6" Type="http://schemas.openxmlformats.org/officeDocument/2006/relationships/hyperlink" Target="file:///D:\&#1578;&#1589;&#1575;&#1608;&#1610;&#1585;%20&#1603;&#1578;&#1576;%20&#1603;&#1575;&#1605;&#1604;\&#1575;&#1607;&#1604;%20&#1576;&#1610;&#1578;\&#1575;&#1605;&#1575;&#1605;&#1578;\&#1605;&#1607;&#1583;&#1608;&#1610;&#1578;\0&#1610;&#1605;&#1575;&#1606;&#1610;%203\&#1575;&#1606;&#1581;&#1585;&#1575;&#1601;&#1575;&#1578;%20&#1593;&#1602;&#1610;&#1583;&#1578;&#1610;\&#1575;&#1606;&#1603;&#1575;&#1585;%20&#1582;&#1578;&#1605;%20&#1606;&#1576;&#1608;&#1578;\&#1610;&#1605;&#1575;&#1606;&#1610;%20&#1607;&#1605;%20&#1585;&#1587;&#1608;&#1604;%20&#1575;&#1587;&#1578;%20&#1607;&#1605;%20&#1608;&#1604;&#1610;%20&#1608;%20&#1575;&#1605;&#1575;&#1605;\1.jpg" TargetMode="External"/><Relationship Id="rId5" Type="http://schemas.openxmlformats.org/officeDocument/2006/relationships/hyperlink" Target="file:///D:\&#1578;&#1589;&#1575;&#1608;&#1610;&#1585;%20&#1603;&#1578;&#1576;%20&#1603;&#1575;&#1605;&#1604;\&#1575;&#1607;&#1604;%20&#1576;&#1610;&#1578;\&#1575;&#1605;&#1575;&#1605;&#1578;\&#1605;&#1607;&#1583;&#1608;&#1610;&#1578;\0&#1610;&#1605;&#1575;&#1606;&#1610;%203\&#1575;&#1606;&#1581;&#1585;&#1575;&#1601;&#1575;&#1578;%20&#1593;&#1602;&#1610;&#1583;&#1578;&#1610;\&#1575;&#1606;&#1603;&#1575;&#1585;%20&#1582;&#1578;&#1605;%20&#1606;&#1576;&#1608;&#1578;\&#1610;&#1575;&#1585;&#1575;&#1606;%20&#1575;&#1605;&#1575;&#1605;%20&#1586;&#1605;&#1575;&#1606;%20&#1606;&#1576;&#1610;%20&#1607;&#1587;&#1578;&#1606;&#1583;\1.jpg" TargetMode="External"/><Relationship Id="rId4" Type="http://schemas.openxmlformats.org/officeDocument/2006/relationships/hyperlink" Target="file:///D:\&#1578;&#1589;&#1575;&#1608;&#1610;&#1585;%20&#1603;&#1578;&#1576;%20&#1603;&#1575;&#1605;&#1604;\&#1575;&#1607;&#1604;%20&#1576;&#1610;&#1578;\&#1575;&#1605;&#1575;&#1605;&#1578;\&#1605;&#1607;&#1583;&#1608;&#1610;&#1578;\0&#1610;&#1605;&#1575;&#1606;&#1610;%203\&#1575;&#1606;&#1581;&#1585;&#1575;&#1601;&#1575;&#1578;%20&#1593;&#1602;&#1610;&#1583;&#1578;&#1610;\&#1575;&#1606;&#1603;&#1575;&#1585;%20&#1582;&#1578;&#1605;%20&#1606;&#1576;&#1608;&#1578;\&#1575;&#1606;&#1603;&#1575;&#1585;%20&#1582;&#1578;&#1605;%20&#1606;&#1576;&#1608;&#1578;%20&#1608;%20&#1575;&#1593;&#1578;&#1602;&#1575;&#1583;%20&#1576;&#1607;%20&#1662;&#1610;&#1575;&#1605;&#1576;&#1585;%20&#1576;&#1608;&#1583;&#1606;%20&#1581;&#1590;&#1585;&#1578;%20&#1605;&#1607;&#1583;&#1610;\1.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1606;&#1587;&#1576;%20&#1575;&#1581;&#1605;&#1583;/&#1585;&#1608;&#1575;&#1610;&#1578;%20&#1581;&#1590;&#1585;&#1578;%20&#1575;&#1605;&#1610;&#1585;/0&#1594;&#1610;&#1576;&#1578;%20&#1606;&#1593;&#1605;&#1575;&#1606;&#1610;/&#1587;&#1606;&#1583;%20&#1575;&#1604;&#1581;&#1583;&#1610;&#1579;/&#1575;&#1604;&#1581;&#1587;&#1606;%20&#1576;&#1606;%20&#1593;&#1604;&#1610;%20&#1576;&#1606;%20%20&#1575;&#1576;&#1610;%20&#1581;&#1605;&#1586;&#1577;/3.jpg" TargetMode="External"/><Relationship Id="rId2" Type="http://schemas.openxmlformats.org/officeDocument/2006/relationships/hyperlink" Target="&#1606;&#1587;&#1576;%20&#1575;&#1581;&#1605;&#1583;/&#1585;&#1608;&#1575;&#1610;&#1578;%20&#1581;&#1590;&#1585;&#1578;%20&#1575;&#1605;&#1610;&#1585;/0&#1594;&#1610;&#1576;&#1578;%20&#1606;&#1593;&#1605;&#1575;&#1606;&#1610;/&#1587;&#1606;&#1583;%20&#1575;&#1604;&#1581;&#1583;&#1610;&#1579;/&#1575;&#1581;&#1605;&#1583;%20&#1576;&#1606;%20&#1610;&#1608;&#1587;&#1601;/1.jp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276872"/>
            <a:ext cx="6400800" cy="2880320"/>
          </a:xfrm>
        </p:spPr>
        <p:txBody>
          <a:bodyPr rtlCol="0">
            <a:noAutofit/>
          </a:bodyPr>
          <a:lstStyle/>
          <a:p>
            <a:pPr algn="ctr" fontAlgn="auto">
              <a:spcAft>
                <a:spcPts val="0"/>
              </a:spcAft>
              <a:defRPr/>
            </a:pPr>
            <a:r>
              <a:rPr lang="fa-IR" sz="6600" b="1" dirty="0" smtClean="0">
                <a:ln>
                  <a:solidFill>
                    <a:srgbClr val="00B050"/>
                  </a:solidFill>
                </a:ln>
                <a:effectLst>
                  <a:glow rad="63500">
                    <a:schemeClr val="accent4">
                      <a:satMod val="175000"/>
                      <a:alpha val="40000"/>
                    </a:schemeClr>
                  </a:glow>
                </a:effectLst>
                <a:cs typeface="Tahoma" panose="020B0604030504040204" pitchFamily="34" charset="0"/>
              </a:rPr>
              <a:t>نقد فتنه</a:t>
            </a:r>
          </a:p>
          <a:p>
            <a:pPr algn="ctr" fontAlgn="auto">
              <a:spcAft>
                <a:spcPts val="0"/>
              </a:spcAft>
              <a:defRPr/>
            </a:pPr>
            <a:r>
              <a:rPr lang="fa-IR" sz="5400" b="1" dirty="0" smtClean="0">
                <a:ln>
                  <a:solidFill>
                    <a:srgbClr val="00B050"/>
                  </a:solidFill>
                </a:ln>
                <a:effectLst>
                  <a:glow rad="63500">
                    <a:schemeClr val="accent4">
                      <a:satMod val="175000"/>
                      <a:alpha val="40000"/>
                    </a:schemeClr>
                  </a:glow>
                </a:effectLst>
                <a:cs typeface="Tahoma" panose="020B0604030504040204" pitchFamily="34" charset="0"/>
              </a:rPr>
              <a:t> </a:t>
            </a:r>
            <a:r>
              <a:rPr lang="fa-IR" sz="5400" b="1" dirty="0">
                <a:ln>
                  <a:solidFill>
                    <a:srgbClr val="00B050"/>
                  </a:solidFill>
                </a:ln>
                <a:effectLst>
                  <a:glow rad="63500">
                    <a:schemeClr val="accent4">
                      <a:satMod val="175000"/>
                      <a:alpha val="40000"/>
                    </a:schemeClr>
                  </a:glow>
                </a:effectLst>
                <a:cs typeface="Tahoma" panose="020B0604030504040204" pitchFamily="34" charset="0"/>
              </a:rPr>
              <a:t>احمد </a:t>
            </a:r>
            <a:r>
              <a:rPr lang="fa-IR" sz="5400" b="1" dirty="0" smtClean="0">
                <a:ln>
                  <a:solidFill>
                    <a:srgbClr val="00B050"/>
                  </a:solidFill>
                </a:ln>
                <a:effectLst>
                  <a:glow rad="63500">
                    <a:schemeClr val="accent4">
                      <a:satMod val="175000"/>
                      <a:alpha val="40000"/>
                    </a:schemeClr>
                  </a:glow>
                </a:effectLst>
                <a:cs typeface="Tahoma" panose="020B0604030504040204" pitchFamily="34" charset="0"/>
              </a:rPr>
              <a:t>بصری </a:t>
            </a:r>
            <a:endParaRPr lang="fa-IR" sz="5400" b="1" dirty="0">
              <a:ln>
                <a:solidFill>
                  <a:srgbClr val="00B050"/>
                </a:solidFill>
              </a:ln>
              <a:effectLst>
                <a:glow rad="63500">
                  <a:schemeClr val="accent4">
                    <a:satMod val="175000"/>
                    <a:alpha val="40000"/>
                  </a:schemeClr>
                </a:glow>
              </a:effectLst>
              <a:cs typeface="Tahoma" panose="020B0604030504040204" pitchFamily="34" charset="0"/>
            </a:endParaRPr>
          </a:p>
        </p:txBody>
      </p:sp>
      <p:sp>
        <p:nvSpPr>
          <p:cNvPr id="2" name="Rounded Rectangle 1"/>
          <p:cNvSpPr/>
          <p:nvPr/>
        </p:nvSpPr>
        <p:spPr>
          <a:xfrm>
            <a:off x="3216275" y="6165850"/>
            <a:ext cx="5472113" cy="792163"/>
          </a:xfrm>
          <a:prstGeom prst="roundRect">
            <a:avLst/>
          </a:prstGeom>
          <a:noFill/>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rtl="1" eaLnBrk="1" fontAlgn="auto" hangingPunct="1">
              <a:spcBef>
                <a:spcPts val="0"/>
              </a:spcBef>
              <a:spcAft>
                <a:spcPts val="0"/>
              </a:spcAft>
              <a:defRPr/>
            </a:pPr>
            <a:r>
              <a:rPr lang="fa-IR" b="1" dirty="0">
                <a:cs typeface="B Zar" panose="00000400000000000000" pitchFamily="2" charset="-78"/>
              </a:rPr>
              <a:t>موسسه تحقیقاتی حضرت ولیعصر (عج)</a:t>
            </a:r>
            <a:endParaRPr lang="en-US" b="1" dirty="0">
              <a:cs typeface="B Zar" panose="00000400000000000000" pitchFamily="2" charset="-78"/>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نقد روايت خاملا ذكره</a:t>
            </a:r>
            <a:endParaRPr lang="en-US" dirty="0"/>
          </a:p>
        </p:txBody>
      </p:sp>
      <p:sp>
        <p:nvSpPr>
          <p:cNvPr id="3" name="Content Placeholder 2"/>
          <p:cNvSpPr>
            <a:spLocks noGrp="1"/>
          </p:cNvSpPr>
          <p:nvPr>
            <p:ph idx="1"/>
          </p:nvPr>
        </p:nvSpPr>
        <p:spPr>
          <a:xfrm>
            <a:off x="503728" y="781676"/>
            <a:ext cx="11256901" cy="6076324"/>
          </a:xfrm>
        </p:spPr>
        <p:txBody>
          <a:bodyPr rtlCol="0">
            <a:normAutofit fontScale="92500" lnSpcReduction="20000"/>
          </a:bodyPr>
          <a:lstStyle/>
          <a:p>
            <a:pPr marL="180340" fontAlgn="auto">
              <a:spcBef>
                <a:spcPts val="1200"/>
              </a:spcBef>
              <a:spcAft>
                <a:spcPts val="600"/>
              </a:spcAft>
              <a:defRPr/>
            </a:pPr>
            <a:r>
              <a:rPr lang="fa-IR" dirty="0">
                <a:solidFill>
                  <a:srgbClr val="E36C0A"/>
                </a:solidFill>
                <a:latin typeface="Cambria" panose="02040503050406030204" pitchFamily="18" charset="0"/>
                <a:ea typeface="Times New Roman" panose="02020603050405020304" pitchFamily="18" charset="0"/>
                <a:cs typeface="Tahoma" panose="020B0604030504040204" pitchFamily="34" charset="0"/>
              </a:rPr>
              <a:t>علي بن أبي حمزة</a:t>
            </a:r>
            <a:endParaRPr lang="en-US" dirty="0">
              <a:solidFill>
                <a:srgbClr val="E36C0A"/>
              </a:solidFill>
              <a:latin typeface="Cambria" panose="02040503050406030204" pitchFamily="18" charset="0"/>
              <a:ea typeface="Times New Roman" panose="02020603050405020304" pitchFamily="18" charset="0"/>
            </a:endParaRPr>
          </a:p>
          <a:p>
            <a:pPr marL="180340" algn="justLow" fontAlgn="auto">
              <a:spcAft>
                <a:spcPts val="0"/>
              </a:spcAft>
              <a:tabLst>
                <a:tab pos="2159000" algn="l"/>
              </a:tabLst>
              <a:defRPr/>
            </a:pPr>
            <a:r>
              <a:rPr lang="fa-IR" dirty="0">
                <a:solidFill>
                  <a:srgbClr val="000080"/>
                </a:solidFill>
                <a:latin typeface="Tahoma" panose="020B0604030504040204" pitchFamily="34" charset="0"/>
                <a:ea typeface="Times New Roman" panose="02020603050405020304" pitchFamily="18" charset="0"/>
              </a:rPr>
              <a:t>وقال ابن الغضائري : " علي بن أبي حمزة ، </a:t>
            </a:r>
            <a:r>
              <a:rPr lang="fa-IR" dirty="0">
                <a:ln>
                  <a:solidFill>
                    <a:srgbClr val="FF0000"/>
                  </a:solidFill>
                </a:ln>
                <a:solidFill>
                  <a:srgbClr val="000080"/>
                </a:solidFill>
                <a:latin typeface="Tahoma" panose="020B0604030504040204" pitchFamily="34" charset="0"/>
                <a:ea typeface="Times New Roman" panose="02020603050405020304" pitchFamily="18" charset="0"/>
              </a:rPr>
              <a:t>لعنه الله أصل الوقف </a:t>
            </a:r>
            <a:r>
              <a:rPr lang="fa-IR" dirty="0">
                <a:solidFill>
                  <a:srgbClr val="000080"/>
                </a:solidFill>
                <a:latin typeface="Tahoma" panose="020B0604030504040204" pitchFamily="34" charset="0"/>
                <a:ea typeface="Times New Roman" panose="02020603050405020304" pitchFamily="18" charset="0"/>
              </a:rPr>
              <a:t>، وأشد الخلق عداوة للولي من بعد أبي إبراهيم عليهما السلام " .</a:t>
            </a:r>
            <a:endParaRPr lang="en-US" sz="4000" dirty="0">
              <a:solidFill>
                <a:srgbClr val="000080"/>
              </a:solidFill>
              <a:latin typeface="Tahoma" panose="020B0604030504040204" pitchFamily="34" charset="0"/>
              <a:ea typeface="Times New Roman" panose="02020603050405020304" pitchFamily="18" charset="0"/>
            </a:endParaRPr>
          </a:p>
          <a:p>
            <a:pPr marL="180340" algn="justLow" fontAlgn="auto">
              <a:spcAft>
                <a:spcPts val="0"/>
              </a:spcAft>
              <a:tabLst>
                <a:tab pos="2159000" algn="l"/>
              </a:tabLst>
              <a:defRPr/>
            </a:pPr>
            <a:r>
              <a:rPr lang="fa-IR" dirty="0">
                <a:solidFill>
                  <a:srgbClr val="000080"/>
                </a:solidFill>
                <a:latin typeface="Tahoma" panose="020B0604030504040204" pitchFamily="34" charset="0"/>
                <a:ea typeface="Times New Roman" panose="02020603050405020304" pitchFamily="18" charset="0"/>
              </a:rPr>
              <a:t>وكان ذلك سبب وقفهم ، وجحدهم موته ، طمعا في الأموال ! كان عند زياد بن مروان القندي سبعون ألف دينار ، وعند علي بن أبي حمزة ثلاثون ألف</a:t>
            </a:r>
            <a:endParaRPr lang="en-US" sz="4000" dirty="0">
              <a:solidFill>
                <a:srgbClr val="000080"/>
              </a:solidFill>
              <a:latin typeface="Tahoma" panose="020B0604030504040204" pitchFamily="34" charset="0"/>
              <a:ea typeface="Times New Roman" panose="02020603050405020304" pitchFamily="18" charset="0"/>
            </a:endParaRPr>
          </a:p>
          <a:p>
            <a:pPr marL="180340" algn="justLow" fontAlgn="auto">
              <a:spcAft>
                <a:spcPts val="0"/>
              </a:spcAft>
              <a:tabLst>
                <a:tab pos="2159000" algn="l"/>
              </a:tabLst>
              <a:defRPr/>
            </a:pPr>
            <a:r>
              <a:rPr lang="fa-IR" dirty="0">
                <a:solidFill>
                  <a:srgbClr val="000080"/>
                </a:solidFill>
                <a:latin typeface="Tahoma" panose="020B0604030504040204" pitchFamily="34" charset="0"/>
                <a:ea typeface="Times New Roman" panose="02020603050405020304" pitchFamily="18" charset="0"/>
              </a:rPr>
              <a:t>عن يونس بن عبد الرحمان ، قال : دخلت على الرضا عليه السلام ، فقال لي : مات</a:t>
            </a:r>
            <a:endParaRPr lang="en-US" sz="4000" dirty="0">
              <a:solidFill>
                <a:srgbClr val="000080"/>
              </a:solidFill>
              <a:latin typeface="Tahoma" panose="020B0604030504040204" pitchFamily="34" charset="0"/>
              <a:ea typeface="Times New Roman" panose="02020603050405020304" pitchFamily="18" charset="0"/>
            </a:endParaRPr>
          </a:p>
          <a:p>
            <a:pPr marL="180340" algn="justLow" fontAlgn="auto">
              <a:spcAft>
                <a:spcPts val="0"/>
              </a:spcAft>
              <a:tabLst>
                <a:tab pos="2159000" algn="l"/>
              </a:tabLst>
              <a:defRPr/>
            </a:pPr>
            <a:r>
              <a:rPr lang="fa-IR" dirty="0">
                <a:solidFill>
                  <a:srgbClr val="000080"/>
                </a:solidFill>
                <a:latin typeface="Tahoma" panose="020B0604030504040204" pitchFamily="34" charset="0"/>
                <a:ea typeface="Times New Roman" panose="02020603050405020304" pitchFamily="18" charset="0"/>
              </a:rPr>
              <a:t>علي بن أبي حمزة ؟ قلت : نعم ، قال : </a:t>
            </a:r>
            <a:r>
              <a:rPr lang="fa-IR" dirty="0">
                <a:ln>
                  <a:solidFill>
                    <a:srgbClr val="FF0000"/>
                  </a:solidFill>
                </a:ln>
                <a:solidFill>
                  <a:srgbClr val="000080"/>
                </a:solidFill>
                <a:latin typeface="Tahoma" panose="020B0604030504040204" pitchFamily="34" charset="0"/>
                <a:ea typeface="Times New Roman" panose="02020603050405020304" pitchFamily="18" charset="0"/>
              </a:rPr>
              <a:t>قد دخل النار </a:t>
            </a:r>
            <a:r>
              <a:rPr lang="fa-IR" dirty="0">
                <a:solidFill>
                  <a:srgbClr val="000080"/>
                </a:solidFill>
                <a:latin typeface="Tahoma" panose="020B0604030504040204" pitchFamily="34" charset="0"/>
                <a:ea typeface="Times New Roman" panose="02020603050405020304" pitchFamily="18" charset="0"/>
              </a:rPr>
              <a:t>! قال : ففزعت من ذلك ! قال :</a:t>
            </a:r>
            <a:endParaRPr lang="en-US" sz="4000" dirty="0">
              <a:solidFill>
                <a:srgbClr val="000080"/>
              </a:solidFill>
              <a:latin typeface="Tahoma" panose="020B0604030504040204" pitchFamily="34" charset="0"/>
              <a:ea typeface="Times New Roman" panose="02020603050405020304" pitchFamily="18" charset="0"/>
            </a:endParaRPr>
          </a:p>
          <a:p>
            <a:pPr marL="180340" algn="justLow" fontAlgn="auto">
              <a:spcAft>
                <a:spcPts val="0"/>
              </a:spcAft>
              <a:tabLst>
                <a:tab pos="2159000" algn="l"/>
              </a:tabLst>
              <a:defRPr/>
            </a:pPr>
            <a:r>
              <a:rPr lang="fa-IR" dirty="0">
                <a:solidFill>
                  <a:srgbClr val="000080"/>
                </a:solidFill>
                <a:latin typeface="Tahoma" panose="020B0604030504040204" pitchFamily="34" charset="0"/>
                <a:ea typeface="Times New Roman" panose="02020603050405020304" pitchFamily="18" charset="0"/>
              </a:rPr>
              <a:t>أما انه سئل عن الامام بعد موسى أبي ، فقال : لا أعرف إماما بعده ! ! فقيل : لا </a:t>
            </a:r>
            <a:r>
              <a:rPr lang="fa-IR" dirty="0">
                <a:ln>
                  <a:solidFill>
                    <a:srgbClr val="FF0000"/>
                  </a:solidFill>
                </a:ln>
                <a:solidFill>
                  <a:srgbClr val="000080"/>
                </a:solidFill>
                <a:latin typeface="Tahoma" panose="020B0604030504040204" pitchFamily="34" charset="0"/>
              </a:rPr>
              <a:t>فضرب في قبره ضربة اشتعل قبره نارا  .</a:t>
            </a:r>
            <a:endParaRPr lang="en-US" dirty="0">
              <a:ln>
                <a:solidFill>
                  <a:srgbClr val="FF0000"/>
                </a:solidFill>
              </a:ln>
              <a:solidFill>
                <a:srgbClr val="000080"/>
              </a:solidFill>
              <a:latin typeface="Tahoma" panose="020B0604030504040204" pitchFamily="34" charset="0"/>
            </a:endParaRPr>
          </a:p>
          <a:p>
            <a:pPr marL="180340" algn="justLow" fontAlgn="auto">
              <a:spcAft>
                <a:spcPts val="0"/>
              </a:spcAft>
              <a:defRPr/>
            </a:pPr>
            <a:r>
              <a:rPr lang="fa-IR" b="0" dirty="0">
                <a:solidFill>
                  <a:srgbClr val="000000"/>
                </a:solidFill>
                <a:latin typeface="Tahoma" panose="020B0604030504040204" pitchFamily="34" charset="0"/>
                <a:ea typeface="Times New Roman" panose="02020603050405020304" pitchFamily="18" charset="0"/>
              </a:rPr>
              <a:t>قال العلامة: </a:t>
            </a:r>
            <a:r>
              <a:rPr lang="fa-IR" dirty="0">
                <a:solidFill>
                  <a:srgbClr val="000080"/>
                </a:solidFill>
                <a:latin typeface="Tahoma" panose="020B0604030504040204" pitchFamily="34" charset="0"/>
                <a:ea typeface="Times New Roman" panose="02020603050405020304" pitchFamily="18" charset="0"/>
              </a:rPr>
              <a:t>ابن أبي حمزة البطائني </a:t>
            </a:r>
            <a:r>
              <a:rPr lang="fa-IR" dirty="0">
                <a:ln>
                  <a:solidFill>
                    <a:srgbClr val="FF0000"/>
                  </a:solidFill>
                </a:ln>
                <a:solidFill>
                  <a:srgbClr val="000080"/>
                </a:solidFill>
                <a:latin typeface="Tahoma" panose="020B0604030504040204" pitchFamily="34" charset="0"/>
              </a:rPr>
              <a:t>ضعيف جدا.</a:t>
            </a:r>
            <a:endParaRPr lang="en-US" dirty="0">
              <a:ln>
                <a:solidFill>
                  <a:srgbClr val="FF0000"/>
                </a:solidFill>
              </a:ln>
              <a:solidFill>
                <a:srgbClr val="000080"/>
              </a:solidFill>
              <a:latin typeface="Tahoma" panose="020B0604030504040204" pitchFamily="34" charset="0"/>
            </a:endParaRPr>
          </a:p>
          <a:p>
            <a:pPr marL="180340" algn="justLow" fontAlgn="auto">
              <a:spcAft>
                <a:spcPts val="0"/>
              </a:spcAft>
              <a:defRPr/>
            </a:pPr>
            <a:r>
              <a:rPr lang="fa-IR" b="0" dirty="0">
                <a:solidFill>
                  <a:srgbClr val="000000"/>
                </a:solidFill>
                <a:latin typeface="Tahoma" panose="020B0604030504040204" pitchFamily="34" charset="0"/>
                <a:ea typeface="Times New Roman" panose="02020603050405020304" pitchFamily="18" charset="0"/>
              </a:rPr>
              <a:t>قال الخوئي:</a:t>
            </a:r>
            <a:r>
              <a:rPr lang="en-US" dirty="0">
                <a:solidFill>
                  <a:srgbClr val="000000"/>
                </a:solidFill>
                <a:latin typeface="Tahoma" panose="020B0604030504040204" pitchFamily="34" charset="0"/>
                <a:ea typeface="Times New Roman" panose="02020603050405020304" pitchFamily="18" charset="0"/>
              </a:rPr>
              <a:t>‌</a:t>
            </a:r>
            <a:r>
              <a:rPr lang="en-US" b="0" dirty="0">
                <a:solidFill>
                  <a:srgbClr val="000000"/>
                </a:solidFill>
                <a:latin typeface="Taher" panose="00000400000000000000" pitchFamily="2" charset="-78"/>
                <a:ea typeface="Times New Roman" panose="02020603050405020304" pitchFamily="18" charset="0"/>
              </a:rPr>
              <a:t> </a:t>
            </a:r>
            <a:r>
              <a:rPr lang="fa-IR" dirty="0">
                <a:solidFill>
                  <a:srgbClr val="000080"/>
                </a:solidFill>
                <a:latin typeface="Tahoma" panose="020B0604030504040204" pitchFamily="34" charset="0"/>
                <a:ea typeface="Times New Roman" panose="02020603050405020304" pitchFamily="18" charset="0"/>
              </a:rPr>
              <a:t>تقدم عن ابن فضال من قوله إن علي بن أبي حمزة </a:t>
            </a:r>
            <a:r>
              <a:rPr lang="fa-IR" dirty="0">
                <a:ln>
                  <a:solidFill>
                    <a:srgbClr val="FF0000"/>
                  </a:solidFill>
                </a:ln>
                <a:solidFill>
                  <a:srgbClr val="000080"/>
                </a:solidFill>
                <a:latin typeface="Tahoma" panose="020B0604030504040204" pitchFamily="34" charset="0"/>
              </a:rPr>
              <a:t>كذاب متهم </a:t>
            </a:r>
            <a:r>
              <a:rPr lang="fa-IR" dirty="0">
                <a:solidFill>
                  <a:srgbClr val="000080"/>
                </a:solidFill>
                <a:latin typeface="Tahoma" panose="020B0604030504040204" pitchFamily="34" charset="0"/>
                <a:ea typeface="Times New Roman" panose="02020603050405020304" pitchFamily="18" charset="0"/>
              </a:rPr>
              <a:t>، فلا يمكن الحكم بوثاقته ، وبالنتيجة يعامل معه معاملة الضعيف .</a:t>
            </a:r>
          </a:p>
          <a:p>
            <a:pPr marL="180340" algn="justLow" fontAlgn="auto">
              <a:spcAft>
                <a:spcPts val="0"/>
              </a:spcAft>
              <a:defRPr/>
            </a:pPr>
            <a:r>
              <a:rPr lang="fa-IR" u="sng" dirty="0">
                <a:hlinkClick r:id="rId2" action="ppaction://hlinkfile"/>
              </a:rPr>
              <a:t>                     معجم رجال الحديث - السيد الخوئي - ج 12 ص 246..</a:t>
            </a:r>
            <a:r>
              <a:rPr lang="fa-IR" dirty="0"/>
              <a:t> .</a:t>
            </a:r>
            <a:endParaRPr lang="en-US" dirty="0"/>
          </a:p>
          <a:p>
            <a:pPr marL="180340" algn="justLow" fontAlgn="auto">
              <a:spcAft>
                <a:spcPts val="0"/>
              </a:spcAft>
              <a:defRPr/>
            </a:pPr>
            <a:endParaRPr lang="en-US" dirty="0">
              <a:solidFill>
                <a:srgbClr val="000000"/>
              </a:solidFill>
              <a:latin typeface="Tahoma" panose="020B0604030504040204" pitchFamily="34" charset="0"/>
              <a:ea typeface="Times New Roman" panose="02020603050405020304" pitchFamily="18" charset="0"/>
            </a:endParaRPr>
          </a:p>
          <a:p>
            <a:pPr fontAlgn="auto">
              <a:spcAft>
                <a:spcPts val="0"/>
              </a:spcAft>
              <a:defRPr/>
            </a:pPr>
            <a:endParaRPr lang="fa-I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نقد روايت خاملا ذكره</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marL="180340" fontAlgn="auto">
              <a:spcBef>
                <a:spcPts val="1200"/>
              </a:spcBef>
              <a:spcAft>
                <a:spcPts val="600"/>
              </a:spcAft>
              <a:defRPr/>
            </a:pPr>
            <a:r>
              <a:rPr lang="fa-IR" dirty="0">
                <a:solidFill>
                  <a:srgbClr val="FF00FF"/>
                </a:solidFill>
                <a:latin typeface="Cambria" panose="02040503050406030204" pitchFamily="18" charset="0"/>
                <a:ea typeface="Times New Roman" panose="02020603050405020304" pitchFamily="18" charset="0"/>
                <a:cs typeface="Tahoma" panose="020B0604030504040204" pitchFamily="34" charset="0"/>
              </a:rPr>
              <a:t>2 – صدر روايت  خروج سفياني ويماني دريك روز</a:t>
            </a:r>
            <a:endParaRPr lang="en-US" dirty="0">
              <a:solidFill>
                <a:srgbClr val="FF00FF"/>
              </a:solidFill>
              <a:latin typeface="Cambria" panose="02040503050406030204" pitchFamily="18" charset="0"/>
              <a:ea typeface="Times New Roman" panose="02020603050405020304" pitchFamily="18" charset="0"/>
            </a:endParaRPr>
          </a:p>
          <a:p>
            <a:pPr marL="180340" algn="justLow" fontAlgn="auto">
              <a:spcAft>
                <a:spcPts val="0"/>
              </a:spcAft>
              <a:tabLst>
                <a:tab pos="2159000" algn="l"/>
              </a:tabLst>
              <a:defRPr/>
            </a:pPr>
            <a:r>
              <a:rPr lang="fa-IR" sz="3600" dirty="0">
                <a:solidFill>
                  <a:srgbClr val="000080"/>
                </a:solidFill>
                <a:latin typeface="Tahoma" panose="020B0604030504040204" pitchFamily="34" charset="0"/>
                <a:ea typeface="Times New Roman" panose="02020603050405020304" pitchFamily="18" charset="0"/>
              </a:rPr>
              <a:t>قَالَ </a:t>
            </a:r>
            <a:r>
              <a:rPr lang="fa-IR" sz="3600" dirty="0" smtClean="0">
                <a:ln>
                  <a:solidFill>
                    <a:srgbClr val="FF0000"/>
                  </a:solidFill>
                </a:ln>
                <a:solidFill>
                  <a:srgbClr val="000080"/>
                </a:solidFill>
                <a:latin typeface="Tahoma" panose="020B0604030504040204" pitchFamily="34" charset="0"/>
                <a:ea typeface="Times New Roman" panose="02020603050405020304" pitchFamily="18" charset="0"/>
              </a:rPr>
              <a:t>خُرُوجُ </a:t>
            </a:r>
            <a:r>
              <a:rPr lang="fa-IR" sz="3600" dirty="0">
                <a:ln>
                  <a:solidFill>
                    <a:srgbClr val="FF0000"/>
                  </a:solidFill>
                </a:ln>
                <a:solidFill>
                  <a:srgbClr val="000080"/>
                </a:solidFill>
                <a:latin typeface="Tahoma" panose="020B0604030504040204" pitchFamily="34" charset="0"/>
                <a:ea typeface="Times New Roman" panose="02020603050405020304" pitchFamily="18" charset="0"/>
              </a:rPr>
              <a:t>السُّفْيَانِيِّ وَ الْيَمَانِيِّ وَ الْخُرَاسَانِيِّ فِي سَنَةٍ وَاحِدَةٍ فِي‏ شَهْرٍ وَاحِدٍ فِي يَوْمٍ وَاحِد </a:t>
            </a:r>
            <a:r>
              <a:rPr lang="fa-IR" sz="3600" dirty="0">
                <a:solidFill>
                  <a:srgbClr val="000080"/>
                </a:solidFill>
                <a:latin typeface="Tahoma" panose="020B0604030504040204" pitchFamily="34" charset="0"/>
                <a:ea typeface="Times New Roman" panose="02020603050405020304" pitchFamily="18" charset="0"/>
              </a:rPr>
              <a:t>نِظَامٌ كَنِظَامِ الْخَرَزِ يَتْبَعُ بَعْضُهُ بَعْضاً فَيَكُونُ الْبَأْسُ مِنْ كُلِّ وَجْهٍ وَيْلٌ لِمَنْ نَاوَاهُمْ وَ لَيْسَ فِي الرَّايَاتِ رَايَةٌ أَهْدَى مِنْ رَايَةِ الْيَمَانِيِّ هِيَ رَايَةُ هُدًى لِأَنَّهُ يَدْعُو إِلَى صَاحِبِكُمْ‏</a:t>
            </a:r>
            <a:r>
              <a:rPr lang="fa-IR" sz="3600" dirty="0">
                <a:solidFill>
                  <a:srgbClr val="965AA0"/>
                </a:solidFill>
                <a:latin typeface="Tahoma" panose="020B0604030504040204" pitchFamily="34" charset="0"/>
                <a:ea typeface="Times New Roman" panose="02020603050405020304" pitchFamily="18" charset="0"/>
              </a:rPr>
              <a:t> </a:t>
            </a:r>
            <a:r>
              <a:rPr lang="fa-IR" sz="3600" dirty="0">
                <a:solidFill>
                  <a:srgbClr val="000080"/>
                </a:solidFill>
                <a:latin typeface="Tahoma" panose="020B0604030504040204" pitchFamily="34" charset="0"/>
                <a:ea typeface="Times New Roman" panose="02020603050405020304" pitchFamily="18" charset="0"/>
              </a:rPr>
              <a:t> فَإِذَا خَرَجَ الْيَمَانِيُّ حَرَّمَ بَيْعَ السِّلَاحِ عَلَى النَّاسِ وَ كُلِّ مُسْلِمٍ وَ إِذَا خَرَجَ الْيَمَانِيُّ فَانْهَضْ إِلَيْهِ فَإِنَّ رَايَتَهُ رَايَةُ هُدًى وَ لَا يَحِلُّ لِمُسْلِمٍ أَنْ يَلْتَوِيَ عَلَيْهِ‏</a:t>
            </a:r>
            <a:r>
              <a:rPr lang="fa-IR" sz="3600" dirty="0">
                <a:solidFill>
                  <a:srgbClr val="965AA0"/>
                </a:solidFill>
                <a:latin typeface="Tahoma" panose="020B0604030504040204" pitchFamily="34" charset="0"/>
                <a:ea typeface="Times New Roman" panose="02020603050405020304" pitchFamily="18" charset="0"/>
              </a:rPr>
              <a:t> </a:t>
            </a:r>
            <a:r>
              <a:rPr lang="fa-IR" sz="3600" dirty="0">
                <a:solidFill>
                  <a:srgbClr val="000080"/>
                </a:solidFill>
                <a:latin typeface="Tahoma" panose="020B0604030504040204" pitchFamily="34" charset="0"/>
                <a:ea typeface="Times New Roman" panose="02020603050405020304" pitchFamily="18" charset="0"/>
              </a:rPr>
              <a:t>فَمَنْ فَعَلَ ذَلِكَ فَهُوَ مِنْ أَهْلِ النَّارِ لِأَنَّهُ يَدْعُو</a:t>
            </a:r>
            <a:r>
              <a:rPr lang="fa-IR" sz="3600" dirty="0">
                <a:solidFill>
                  <a:srgbClr val="006A0F"/>
                </a:solidFill>
                <a:latin typeface="Tahoma" panose="020B0604030504040204" pitchFamily="34" charset="0"/>
                <a:ea typeface="Times New Roman" panose="02020603050405020304" pitchFamily="18" charset="0"/>
              </a:rPr>
              <a:t> إِلَى الْحَقِّ وَ إِلى‏ طَرِيقٍ مُسْتَقِيم‏</a:t>
            </a:r>
            <a:r>
              <a:rPr lang="fa-IR" sz="3600" dirty="0">
                <a:solidFill>
                  <a:srgbClr val="02802C"/>
                </a:solidFill>
                <a:latin typeface="Tahoma" panose="020B0604030504040204" pitchFamily="34" charset="0"/>
                <a:ea typeface="Times New Roman" panose="02020603050405020304" pitchFamily="18" charset="0"/>
              </a:rPr>
              <a:t>.</a:t>
            </a:r>
          </a:p>
          <a:p>
            <a:pPr marL="180340" algn="justLow" fontAlgn="auto">
              <a:spcAft>
                <a:spcPts val="0"/>
              </a:spcAft>
              <a:tabLst>
                <a:tab pos="2159000" algn="l"/>
              </a:tabLst>
              <a:defRPr/>
            </a:pPr>
            <a:r>
              <a:rPr lang="fa-IR" u="sng" dirty="0">
                <a:hlinkClick r:id="rId2" action="ppaction://hlinkfile"/>
              </a:rPr>
              <a:t>الغيبة للنعماني ص 262..</a:t>
            </a:r>
            <a:r>
              <a:rPr lang="fa-IR" dirty="0"/>
              <a:t> .</a:t>
            </a:r>
            <a:endParaRPr lang="en-US" dirty="0"/>
          </a:p>
          <a:p>
            <a:pPr marL="180340" algn="justLow" fontAlgn="auto">
              <a:spcAft>
                <a:spcPts val="0"/>
              </a:spcAft>
              <a:tabLst>
                <a:tab pos="2159000" algn="l"/>
              </a:tabLst>
              <a:defRPr/>
            </a:pPr>
            <a:endParaRPr lang="en-US" sz="4400" dirty="0">
              <a:solidFill>
                <a:srgbClr val="000080"/>
              </a:solidFill>
              <a:latin typeface="Tahoma" panose="020B0604030504040204" pitchFamily="34"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نقد روايت خاملا ذكره</a:t>
            </a:r>
            <a:endParaRPr lang="en-US" dirty="0"/>
          </a:p>
        </p:txBody>
      </p:sp>
      <p:sp>
        <p:nvSpPr>
          <p:cNvPr id="3" name="Content Placeholder 2"/>
          <p:cNvSpPr>
            <a:spLocks noGrp="1"/>
          </p:cNvSpPr>
          <p:nvPr>
            <p:ph idx="1"/>
          </p:nvPr>
        </p:nvSpPr>
        <p:spPr>
          <a:xfrm>
            <a:off x="503728" y="781676"/>
            <a:ext cx="11256901" cy="6076324"/>
          </a:xfrm>
        </p:spPr>
        <p:txBody>
          <a:bodyPr rtlCol="0">
            <a:normAutofit lnSpcReduction="10000"/>
          </a:bodyPr>
          <a:lstStyle/>
          <a:p>
            <a:pPr marL="180340" fontAlgn="auto">
              <a:spcBef>
                <a:spcPts val="1200"/>
              </a:spcBef>
              <a:spcAft>
                <a:spcPts val="600"/>
              </a:spcAft>
              <a:defRPr/>
            </a:pPr>
            <a:r>
              <a:rPr lang="fa-IR" sz="2800" u="sng" dirty="0">
                <a:solidFill>
                  <a:srgbClr val="FF00FF"/>
                </a:solidFill>
                <a:latin typeface="Cambria" panose="02040503050406030204" pitchFamily="18" charset="0"/>
                <a:ea typeface="Times New Roman" panose="02020603050405020304" pitchFamily="18" charset="0"/>
                <a:cs typeface="Tahoma" panose="020B0604030504040204" pitchFamily="34" charset="0"/>
              </a:rPr>
              <a:t>3 - خاملا ذكره جمله ذم است نه مدح</a:t>
            </a:r>
            <a:endParaRPr lang="en-US" sz="2800" dirty="0">
              <a:solidFill>
                <a:srgbClr val="FF00FF"/>
              </a:solidFill>
              <a:latin typeface="Cambria" panose="02040503050406030204" pitchFamily="18" charset="0"/>
              <a:ea typeface="Times New Roman" panose="02020603050405020304" pitchFamily="18" charset="0"/>
            </a:endParaRPr>
          </a:p>
          <a:p>
            <a:pPr marL="180340" algn="justLow" fontAlgn="auto">
              <a:spcAft>
                <a:spcPts val="0"/>
              </a:spcAft>
              <a:defRPr/>
            </a:pPr>
            <a:r>
              <a:rPr lang="fa-IR" b="0" dirty="0">
                <a:solidFill>
                  <a:srgbClr val="000000"/>
                </a:solidFill>
                <a:latin typeface="Tahoma" panose="020B0604030504040204" pitchFamily="34" charset="0"/>
                <a:ea typeface="Times New Roman" panose="02020603050405020304" pitchFamily="18" charset="0"/>
              </a:rPr>
              <a:t>در روايت نشانه غضب خداوند متعال شمرده شده است.</a:t>
            </a:r>
            <a:endParaRPr lang="en-US" dirty="0">
              <a:solidFill>
                <a:srgbClr val="000000"/>
              </a:solidFill>
              <a:latin typeface="Tahoma" panose="020B0604030504040204" pitchFamily="34" charset="0"/>
              <a:ea typeface="Times New Roman" panose="02020603050405020304" pitchFamily="18" charset="0"/>
            </a:endParaRPr>
          </a:p>
          <a:p>
            <a:pPr marL="180340" algn="justLow" fontAlgn="auto">
              <a:spcAft>
                <a:spcPts val="0"/>
              </a:spcAft>
              <a:tabLst>
                <a:tab pos="2159000" algn="l"/>
              </a:tabLst>
              <a:defRPr/>
            </a:pPr>
            <a:r>
              <a:rPr lang="fa-IR" dirty="0">
                <a:solidFill>
                  <a:srgbClr val="000080"/>
                </a:solidFill>
                <a:latin typeface="Tahoma" panose="020B0604030504040204" pitchFamily="34" charset="0"/>
                <a:ea typeface="Times New Roman" panose="02020603050405020304" pitchFamily="18" charset="0"/>
              </a:rPr>
              <a:t>مَنْ خَضَعَ لِصَاحِبِ سُلْطَانٍ ولِمَنْ يُخَالِفُه عَلَى دِينِه طَلَباً لِمَا فِي يَدَيْه مِنْ </a:t>
            </a:r>
            <a:r>
              <a:rPr lang="fa-IR" sz="3600" dirty="0">
                <a:ln>
                  <a:solidFill>
                    <a:srgbClr val="FF0000"/>
                  </a:solidFill>
                </a:ln>
                <a:solidFill>
                  <a:srgbClr val="000080"/>
                </a:solidFill>
                <a:latin typeface="Tahoma" panose="020B0604030504040204" pitchFamily="34" charset="0"/>
              </a:rPr>
              <a:t>دُنْيَاه أَخْمَلَه اللَّه عَزَّ وجَلَّ  ومَقَّتَه عَلَيْه </a:t>
            </a:r>
            <a:r>
              <a:rPr lang="fa-IR" dirty="0">
                <a:solidFill>
                  <a:srgbClr val="000080"/>
                </a:solidFill>
                <a:latin typeface="Tahoma" panose="020B0604030504040204" pitchFamily="34" charset="0"/>
                <a:ea typeface="Times New Roman" panose="02020603050405020304" pitchFamily="18" charset="0"/>
              </a:rPr>
              <a:t>ووَكَلَه إِلَيْه فَإِنْ هُوَ غَلَبَ عَلَى شَيْءٍ مِنْ دُنْيَاه فَصَارَ إِلَيْه مِنْه شَيْءٌ نَزَعَ اللَّه جَلَّ وعَزَّ اسْمُه الْبَرَكَةَ مِنْه</a:t>
            </a:r>
            <a:endParaRPr lang="en-US" sz="4000" dirty="0">
              <a:solidFill>
                <a:srgbClr val="000080"/>
              </a:solidFill>
              <a:latin typeface="Tahoma" panose="020B0604030504040204" pitchFamily="34" charset="0"/>
              <a:ea typeface="Times New Roman" panose="02020603050405020304" pitchFamily="18" charset="0"/>
            </a:endParaRPr>
          </a:p>
          <a:p>
            <a:pPr fontAlgn="auto">
              <a:spcAft>
                <a:spcPts val="0"/>
              </a:spcAft>
              <a:defRPr/>
            </a:pPr>
            <a:r>
              <a:rPr lang="fa-IR" u="sng" dirty="0">
                <a:hlinkClick r:id="rId2" action="ppaction://hlinkfile"/>
              </a:rPr>
              <a:t>الكافي  ج 5 ص 106..</a:t>
            </a:r>
            <a:r>
              <a:rPr lang="ar-SA" dirty="0"/>
              <a:t> .</a:t>
            </a:r>
            <a:endParaRPr lang="en-US" dirty="0"/>
          </a:p>
          <a:p>
            <a:pPr indent="180340" algn="justLow" fontAlgn="auto">
              <a:spcAft>
                <a:spcPts val="0"/>
              </a:spcAft>
              <a:defRPr/>
            </a:pPr>
            <a:r>
              <a:rPr lang="fa-IR" sz="2800" dirty="0">
                <a:solidFill>
                  <a:srgbClr val="FF0000"/>
                </a:solidFill>
                <a:latin typeface="Taher" panose="00000400000000000000" pitchFamily="2" charset="-78"/>
                <a:ea typeface="Times New Roman" panose="02020603050405020304" pitchFamily="18" charset="0"/>
              </a:rPr>
              <a:t>تهذيب الأحكام - الشيخ الطوسي - ج 6 ص 330.</a:t>
            </a:r>
            <a:endParaRPr lang="en-US" dirty="0">
              <a:solidFill>
                <a:srgbClr val="FF0000"/>
              </a:solidFill>
              <a:latin typeface="Taher" panose="00000400000000000000" pitchFamily="2" charset="-78"/>
              <a:ea typeface="Times New Roman" panose="02020603050405020304" pitchFamily="18" charset="0"/>
            </a:endParaRPr>
          </a:p>
          <a:p>
            <a:pPr marL="180340" algn="justLow" fontAlgn="auto">
              <a:spcAft>
                <a:spcPts val="0"/>
              </a:spcAft>
              <a:tabLst>
                <a:tab pos="2159000" algn="l"/>
              </a:tabLst>
              <a:defRPr/>
            </a:pPr>
            <a:r>
              <a:rPr lang="fa-IR" dirty="0">
                <a:solidFill>
                  <a:srgbClr val="000080"/>
                </a:solidFill>
                <a:latin typeface="Tahoma" panose="020B0604030504040204" pitchFamily="34" charset="0"/>
                <a:ea typeface="Times New Roman" panose="02020603050405020304" pitchFamily="18" charset="0"/>
              </a:rPr>
              <a:t>وفي القوي كالصحيح والشيخ في الصحيح ، عن حريز ( أو حديد وهما ثقتان ) ...من خضع لصاحب سلطان ولمن يخالفه على دينه طلبا لما في يديه من </a:t>
            </a:r>
            <a:r>
              <a:rPr lang="fa-IR" sz="3600" dirty="0">
                <a:ln>
                  <a:solidFill>
                    <a:srgbClr val="FF0000"/>
                  </a:solidFill>
                </a:ln>
                <a:solidFill>
                  <a:srgbClr val="000080"/>
                </a:solidFill>
                <a:latin typeface="Tahoma" panose="020B0604030504040204" pitchFamily="34" charset="0"/>
              </a:rPr>
              <a:t>دنياه أخمله الله ومقته عليه...</a:t>
            </a:r>
            <a:endParaRPr lang="en-US" sz="3600" dirty="0">
              <a:ln>
                <a:solidFill>
                  <a:srgbClr val="FF0000"/>
                </a:solidFill>
              </a:ln>
              <a:solidFill>
                <a:srgbClr val="000080"/>
              </a:solidFill>
              <a:latin typeface="Tahoma" panose="020B0604030504040204" pitchFamily="34" charset="0"/>
            </a:endParaRPr>
          </a:p>
          <a:p>
            <a:pPr fontAlgn="auto">
              <a:spcAft>
                <a:spcPts val="0"/>
              </a:spcAft>
              <a:defRPr/>
            </a:pPr>
            <a:r>
              <a:rPr lang="fa-IR" u="sng" dirty="0">
                <a:hlinkClick r:id="rId3" action="ppaction://hlinkfile"/>
              </a:rPr>
              <a:t>                 روضة المتقين  ج 6 ص 491..</a:t>
            </a:r>
            <a:r>
              <a:rPr lang="fa-IR" dirty="0"/>
              <a:t> .</a:t>
            </a:r>
            <a:endParaRPr lang="en-US" dirty="0"/>
          </a:p>
          <a:p>
            <a:pPr fontAlgn="auto">
              <a:spcAft>
                <a:spcPts val="0"/>
              </a:spcAft>
              <a:defRPr/>
            </a:pPr>
            <a:endParaRPr lang="fa-I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نقد روايت خاملا ذكره</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marL="180340" algn="justLow" fontAlgn="auto">
              <a:spcAft>
                <a:spcPts val="0"/>
              </a:spcAft>
              <a:defRPr/>
            </a:pPr>
            <a:r>
              <a:rPr lang="fa-IR" dirty="0">
                <a:solidFill>
                  <a:srgbClr val="000000"/>
                </a:solidFill>
                <a:latin typeface="Tahoma" panose="020B0604030504040204" pitchFamily="34" charset="0"/>
                <a:ea typeface="Times New Roman" panose="02020603050405020304" pitchFamily="18" charset="0"/>
              </a:rPr>
              <a:t>در لغت هم خامل به معناي مجهول نيست بلكه به </a:t>
            </a:r>
            <a:r>
              <a:rPr lang="fa-IR" dirty="0" smtClean="0">
                <a:solidFill>
                  <a:srgbClr val="000000"/>
                </a:solidFill>
                <a:latin typeface="Tahoma" panose="020B0604030504040204" pitchFamily="34" charset="0"/>
                <a:ea typeface="Times New Roman" panose="02020603050405020304" pitchFamily="18" charset="0"/>
              </a:rPr>
              <a:t>این معانی است: </a:t>
            </a:r>
            <a:endParaRPr lang="en-US" dirty="0">
              <a:solidFill>
                <a:srgbClr val="000000"/>
              </a:solidFill>
              <a:latin typeface="Tahoma" panose="020B0604030504040204" pitchFamily="34" charset="0"/>
              <a:ea typeface="Times New Roman" panose="02020603050405020304" pitchFamily="18" charset="0"/>
            </a:endParaRPr>
          </a:p>
          <a:p>
            <a:pPr marL="180340" algn="justLow" fontAlgn="auto">
              <a:spcAft>
                <a:spcPts val="0"/>
              </a:spcAft>
              <a:defRPr/>
            </a:pPr>
            <a:r>
              <a:rPr lang="fa-IR" b="0" dirty="0" smtClean="0">
                <a:solidFill>
                  <a:srgbClr val="000000"/>
                </a:solidFill>
                <a:latin typeface="Tahoma" panose="020B0604030504040204" pitchFamily="34" charset="0"/>
                <a:ea typeface="Times New Roman" panose="02020603050405020304" pitchFamily="18" charset="0"/>
              </a:rPr>
              <a:t>خامل: </a:t>
            </a:r>
            <a:r>
              <a:rPr lang="fa-IR" dirty="0">
                <a:ln>
                  <a:solidFill>
                    <a:srgbClr val="FF0000"/>
                  </a:solidFill>
                </a:ln>
                <a:solidFill>
                  <a:srgbClr val="000080"/>
                </a:solidFill>
                <a:latin typeface="Tahoma" panose="020B0604030504040204" pitchFamily="34" charset="0"/>
              </a:rPr>
              <a:t>الساقط الذي لا نباهة </a:t>
            </a:r>
            <a:r>
              <a:rPr lang="fa-IR" dirty="0" smtClean="0">
                <a:ln>
                  <a:solidFill>
                    <a:srgbClr val="FF0000"/>
                  </a:solidFill>
                </a:ln>
                <a:solidFill>
                  <a:srgbClr val="000080"/>
                </a:solidFill>
                <a:latin typeface="Tahoma" panose="020B0604030504040204" pitchFamily="34" charset="0"/>
              </a:rPr>
              <a:t>له . </a:t>
            </a:r>
            <a:r>
              <a:rPr lang="fa-IR" b="0" dirty="0" smtClean="0">
                <a:solidFill>
                  <a:srgbClr val="FF0000"/>
                </a:solidFill>
                <a:latin typeface="Times New Roman" panose="02020603050405020304" pitchFamily="18" charset="0"/>
                <a:ea typeface="Times New Roman" panose="02020603050405020304" pitchFamily="18" charset="0"/>
              </a:rPr>
              <a:t>(الصحاح، ج4، ص 1690) </a:t>
            </a:r>
            <a:endParaRPr lang="fa-IR" b="0" dirty="0" smtClean="0">
              <a:solidFill>
                <a:srgbClr val="000000"/>
              </a:solidFill>
              <a:latin typeface="Tahoma" panose="020B0604030504040204" pitchFamily="34" charset="0"/>
              <a:ea typeface="Times New Roman" panose="02020603050405020304" pitchFamily="18" charset="0"/>
            </a:endParaRPr>
          </a:p>
          <a:p>
            <a:pPr marL="180340" algn="justLow" fontAlgn="auto">
              <a:spcAft>
                <a:spcPts val="0"/>
              </a:spcAft>
              <a:defRPr/>
            </a:pPr>
            <a:r>
              <a:rPr lang="fa-IR" b="0" dirty="0">
                <a:solidFill>
                  <a:srgbClr val="000000"/>
                </a:solidFill>
                <a:latin typeface="Tahoma" panose="020B0604030504040204" pitchFamily="34" charset="0"/>
                <a:ea typeface="Times New Roman" panose="02020603050405020304" pitchFamily="18" charset="0"/>
              </a:rPr>
              <a:t>خامل</a:t>
            </a:r>
            <a:r>
              <a:rPr lang="fa-IR" b="0" dirty="0" smtClean="0">
                <a:solidFill>
                  <a:srgbClr val="000000"/>
                </a:solidFill>
                <a:latin typeface="Tahoma" panose="020B0604030504040204" pitchFamily="34" charset="0"/>
                <a:ea typeface="Times New Roman" panose="02020603050405020304" pitchFamily="18" charset="0"/>
              </a:rPr>
              <a:t>:  </a:t>
            </a:r>
            <a:r>
              <a:rPr lang="fa-IR" sz="3600" dirty="0" smtClean="0">
                <a:ln>
                  <a:solidFill>
                    <a:srgbClr val="FF0000"/>
                  </a:solidFill>
                </a:ln>
                <a:solidFill>
                  <a:srgbClr val="000080"/>
                </a:solidFill>
                <a:latin typeface="Tahoma" panose="020B0604030504040204" pitchFamily="34" charset="0"/>
              </a:rPr>
              <a:t>الخفی الساقط </a:t>
            </a:r>
            <a:r>
              <a:rPr lang="fa-IR" sz="3600" dirty="0">
                <a:ln>
                  <a:solidFill>
                    <a:srgbClr val="FF0000"/>
                  </a:solidFill>
                </a:ln>
                <a:solidFill>
                  <a:srgbClr val="000080"/>
                </a:solidFill>
                <a:latin typeface="Tahoma" panose="020B0604030504040204" pitchFamily="34" charset="0"/>
              </a:rPr>
              <a:t>الذي لا نباهة له</a:t>
            </a:r>
            <a:r>
              <a:rPr lang="ar-SA" sz="2800" b="0" dirty="0" smtClean="0">
                <a:solidFill>
                  <a:srgbClr val="FF0000"/>
                </a:solidFill>
                <a:latin typeface="Times New Roman" panose="02020603050405020304" pitchFamily="18" charset="0"/>
                <a:ea typeface="Times New Roman" panose="02020603050405020304" pitchFamily="18" charset="0"/>
              </a:rPr>
              <a:t>.</a:t>
            </a:r>
            <a:r>
              <a:rPr lang="fa-IR" sz="2800" b="0" dirty="0" smtClean="0">
                <a:solidFill>
                  <a:srgbClr val="FF0000"/>
                </a:solidFill>
                <a:latin typeface="Times New Roman" panose="02020603050405020304" pitchFamily="18" charset="0"/>
                <a:ea typeface="Times New Roman" panose="02020603050405020304" pitchFamily="18" charset="0"/>
              </a:rPr>
              <a:t> (</a:t>
            </a:r>
            <a:r>
              <a:rPr lang="ar-SA" sz="2800" b="0" dirty="0" smtClean="0">
                <a:solidFill>
                  <a:srgbClr val="FF0000"/>
                </a:solidFill>
                <a:latin typeface="Times New Roman" panose="02020603050405020304" pitchFamily="18" charset="0"/>
                <a:ea typeface="Times New Roman" panose="02020603050405020304" pitchFamily="18" charset="0"/>
              </a:rPr>
              <a:t>ل</a:t>
            </a:r>
            <a:r>
              <a:rPr lang="fa-IR" sz="2800" b="0" dirty="0" smtClean="0">
                <a:solidFill>
                  <a:srgbClr val="FF0000"/>
                </a:solidFill>
                <a:latin typeface="Times New Roman" panose="02020603050405020304" pitchFamily="18" charset="0"/>
                <a:ea typeface="Times New Roman" panose="02020603050405020304" pitchFamily="18" charset="0"/>
              </a:rPr>
              <a:t>سان العرب، ج11، ص 221)</a:t>
            </a:r>
          </a:p>
          <a:p>
            <a:pPr marL="180340" algn="justLow" fontAlgn="auto">
              <a:spcAft>
                <a:spcPts val="0"/>
              </a:spcAft>
              <a:tabLst>
                <a:tab pos="2159000" algn="l"/>
              </a:tabLst>
              <a:defRPr/>
            </a:pPr>
            <a:r>
              <a:rPr lang="fa-IR" dirty="0" smtClean="0">
                <a:solidFill>
                  <a:srgbClr val="000080"/>
                </a:solidFill>
                <a:latin typeface="Tahoma" panose="020B0604030504040204" pitchFamily="34" charset="0"/>
                <a:ea typeface="Times New Roman" panose="02020603050405020304" pitchFamily="18" charset="0"/>
              </a:rPr>
              <a:t>و نبه الرجل... : </a:t>
            </a:r>
            <a:r>
              <a:rPr lang="fa-IR" dirty="0">
                <a:solidFill>
                  <a:srgbClr val="000080"/>
                </a:solidFill>
                <a:latin typeface="Tahoma" panose="020B0604030504040204" pitchFamily="34" charset="0"/>
                <a:ea typeface="Times New Roman" panose="02020603050405020304" pitchFamily="18" charset="0"/>
              </a:rPr>
              <a:t>شرف </a:t>
            </a:r>
            <a:r>
              <a:rPr lang="fa-IR" dirty="0" smtClean="0">
                <a:solidFill>
                  <a:srgbClr val="000080"/>
                </a:solidFill>
                <a:latin typeface="Tahoma" panose="020B0604030504040204" pitchFamily="34" charset="0"/>
                <a:ea typeface="Times New Roman" panose="02020603050405020304" pitchFamily="18" charset="0"/>
              </a:rPr>
              <a:t>و اشتهر </a:t>
            </a:r>
            <a:r>
              <a:rPr lang="fa-IR" dirty="0">
                <a:solidFill>
                  <a:srgbClr val="000080"/>
                </a:solidFill>
                <a:latin typeface="Tahoma" panose="020B0604030504040204" pitchFamily="34" charset="0"/>
                <a:ea typeface="Times New Roman" panose="02020603050405020304" pitchFamily="18" charset="0"/>
              </a:rPr>
              <a:t>، </a:t>
            </a:r>
            <a:r>
              <a:rPr lang="fa-IR" dirty="0" smtClean="0">
                <a:solidFill>
                  <a:srgbClr val="000080"/>
                </a:solidFill>
                <a:latin typeface="Tahoma" panose="020B0604030504040204" pitchFamily="34" charset="0"/>
                <a:ea typeface="Times New Roman" panose="02020603050405020304" pitchFamily="18" charset="0"/>
              </a:rPr>
              <a:t>ينبه نباهة ... وهو </a:t>
            </a:r>
            <a:r>
              <a:rPr lang="fa-IR" dirty="0">
                <a:solidFill>
                  <a:srgbClr val="000080"/>
                </a:solidFill>
                <a:latin typeface="Tahoma" panose="020B0604030504040204" pitchFamily="34" charset="0"/>
                <a:ea typeface="Times New Roman" panose="02020603050405020304" pitchFamily="18" charset="0"/>
              </a:rPr>
              <a:t>خلاف الخامل . </a:t>
            </a:r>
            <a:endParaRPr lang="en-US" sz="4000" dirty="0">
              <a:solidFill>
                <a:srgbClr val="FF00FF"/>
              </a:solidFill>
              <a:latin typeface="Cambria" panose="02040503050406030204" pitchFamily="18" charset="0"/>
              <a:ea typeface="Times New Roman" panose="02020603050405020304" pitchFamily="18" charset="0"/>
            </a:endParaRPr>
          </a:p>
          <a:p>
            <a:pPr marL="180340" algn="justLow" fontAlgn="auto">
              <a:spcAft>
                <a:spcPts val="0"/>
              </a:spcAft>
              <a:tabLst>
                <a:tab pos="2159000" algn="l"/>
              </a:tabLst>
              <a:defRPr/>
            </a:pPr>
            <a:endParaRPr lang="en-US" sz="4000" dirty="0">
              <a:solidFill>
                <a:srgbClr val="E36C0A"/>
              </a:solidFill>
              <a:latin typeface="Cambria" panose="02040503050406030204" pitchFamily="18" charset="0"/>
              <a:ea typeface="Times New Roman" panose="02020603050405020304" pitchFamily="18" charset="0"/>
            </a:endParaRPr>
          </a:p>
          <a:p>
            <a:pPr marL="180340" algn="justLow" fontAlgn="auto">
              <a:spcAft>
                <a:spcPts val="0"/>
              </a:spcAft>
              <a:tabLst>
                <a:tab pos="2159000" algn="l"/>
              </a:tabLst>
              <a:defRPr/>
            </a:pPr>
            <a:endParaRPr lang="en-US" sz="4000" dirty="0">
              <a:solidFill>
                <a:srgbClr val="FF00FF"/>
              </a:solidFill>
              <a:latin typeface="Cambria" panose="02040503050406030204" pitchFamily="18" charset="0"/>
              <a:ea typeface="Times New Roman" panose="02020603050405020304" pitchFamily="18" charset="0"/>
            </a:endParaRPr>
          </a:p>
          <a:p>
            <a:pPr marL="180340" algn="justLow" fontAlgn="auto">
              <a:spcAft>
                <a:spcPts val="0"/>
              </a:spcAft>
              <a:tabLst>
                <a:tab pos="2159000" algn="l"/>
              </a:tabLst>
              <a:defRPr/>
            </a:pPr>
            <a:endParaRPr lang="en-US" sz="4000" dirty="0">
              <a:solidFill>
                <a:srgbClr val="FF00FF"/>
              </a:solidFill>
              <a:latin typeface="Cambria" panose="02040503050406030204" pitchFamily="18" charset="0"/>
              <a:ea typeface="Times New Roman" panose="02020603050405020304" pitchFamily="18" charset="0"/>
            </a:endParaRPr>
          </a:p>
          <a:p>
            <a:pPr marL="180340" algn="justLow" fontAlgn="auto">
              <a:spcAft>
                <a:spcPts val="0"/>
              </a:spcAft>
              <a:tabLst>
                <a:tab pos="2159000" algn="l"/>
              </a:tabLst>
              <a:defRPr/>
            </a:pPr>
            <a:endParaRPr lang="en-US" sz="4000" dirty="0">
              <a:solidFill>
                <a:srgbClr val="000080"/>
              </a:solidFill>
              <a:latin typeface="Tahoma" panose="020B0604030504040204" pitchFamily="34" charset="0"/>
              <a:ea typeface="Times New Roman" panose="02020603050405020304" pitchFamily="18" charset="0"/>
            </a:endParaRPr>
          </a:p>
          <a:p>
            <a:pPr fontAlgn="auto">
              <a:spcAft>
                <a:spcPts val="0"/>
              </a:spcAft>
              <a:defRPr/>
            </a:pPr>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نقد روايت خاملا ذكره</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marL="180340" fontAlgn="auto">
              <a:spcBef>
                <a:spcPts val="1200"/>
              </a:spcBef>
              <a:spcAft>
                <a:spcPts val="600"/>
              </a:spcAft>
              <a:defRPr/>
            </a:pPr>
            <a:r>
              <a:rPr lang="fa-IR" sz="2800" u="sng" dirty="0">
                <a:solidFill>
                  <a:srgbClr val="E36C0A"/>
                </a:solidFill>
                <a:latin typeface="Cambria" panose="02040503050406030204" pitchFamily="18" charset="0"/>
                <a:ea typeface="Times New Roman" panose="02020603050405020304" pitchFamily="18" charset="0"/>
                <a:cs typeface="Tahoma" panose="020B0604030504040204" pitchFamily="34" charset="0"/>
              </a:rPr>
              <a:t>كلمه عنيف و عسف دلالت بر مذمت دارد</a:t>
            </a:r>
            <a:endParaRPr lang="en-US" sz="2800" dirty="0">
              <a:solidFill>
                <a:srgbClr val="E36C0A"/>
              </a:solidFill>
              <a:latin typeface="Cambria" panose="02040503050406030204" pitchFamily="18" charset="0"/>
              <a:ea typeface="Times New Roman" panose="02020603050405020304" pitchFamily="18" charset="0"/>
            </a:endParaRPr>
          </a:p>
          <a:p>
            <a:pPr marL="180340" algn="justLow" fontAlgn="auto">
              <a:spcAft>
                <a:spcPts val="0"/>
              </a:spcAft>
              <a:defRPr/>
            </a:pPr>
            <a:r>
              <a:rPr lang="fa-IR" b="0" dirty="0">
                <a:solidFill>
                  <a:srgbClr val="000000"/>
                </a:solidFill>
                <a:latin typeface="Tahoma" panose="020B0604030504040204" pitchFamily="34" charset="0"/>
                <a:ea typeface="Times New Roman" panose="02020603050405020304" pitchFamily="18" charset="0"/>
              </a:rPr>
              <a:t> كه از بحار اين چنين نقل كرده</a:t>
            </a:r>
            <a:r>
              <a:rPr lang="fa-IR" dirty="0">
                <a:solidFill>
                  <a:srgbClr val="000080"/>
                </a:solidFill>
                <a:latin typeface="Tahoma" panose="020B0604030504040204" pitchFamily="34" charset="0"/>
                <a:ea typeface="Times New Roman" panose="02020603050405020304" pitchFamily="18" charset="0"/>
              </a:rPr>
              <a:t> «بَعَثَ اللَّهُ عَلَيهَا عَبْداً عَسْفاً».</a:t>
            </a:r>
            <a:endParaRPr lang="en-US" dirty="0">
              <a:solidFill>
                <a:srgbClr val="000000"/>
              </a:solidFill>
              <a:latin typeface="Tahoma" panose="020B0604030504040204" pitchFamily="34" charset="0"/>
              <a:ea typeface="Times New Roman" panose="02020603050405020304" pitchFamily="18" charset="0"/>
            </a:endParaRPr>
          </a:p>
          <a:p>
            <a:pPr fontAlgn="auto">
              <a:spcAft>
                <a:spcPts val="0"/>
              </a:spcAft>
              <a:defRPr/>
            </a:pPr>
            <a:r>
              <a:rPr lang="ar-SA" u="sng" dirty="0">
                <a:hlinkClick r:id="rId2" action="ppaction://hlinkfile"/>
              </a:rPr>
              <a:t>بحار الأنوار ج 52، ص 233، ح 96.</a:t>
            </a:r>
            <a:r>
              <a:rPr lang="fa-IR" u="sng" dirty="0">
                <a:hlinkClick r:id="rId2" action="ppaction://hlinkfile"/>
              </a:rPr>
              <a:t>.</a:t>
            </a:r>
            <a:r>
              <a:rPr lang="ar-SA" dirty="0"/>
              <a:t> </a:t>
            </a:r>
            <a:r>
              <a:rPr lang="fa-IR" dirty="0"/>
              <a:t>.</a:t>
            </a:r>
            <a:endParaRPr lang="en-US" dirty="0"/>
          </a:p>
          <a:p>
            <a:pPr fontAlgn="auto">
              <a:spcAft>
                <a:spcPts val="0"/>
              </a:spcAft>
              <a:defRPr/>
            </a:pPr>
            <a:r>
              <a:rPr lang="fa-IR" b="0" dirty="0"/>
              <a:t>عَسْف همان گونه كه در فرهنگ جامع عربي (فارسي) آمده  به </a:t>
            </a:r>
            <a:r>
              <a:rPr lang="fa-IR" sz="3600" dirty="0">
                <a:ln>
                  <a:solidFill>
                    <a:srgbClr val="FF0000"/>
                  </a:solidFill>
                </a:ln>
                <a:solidFill>
                  <a:srgbClr val="000080"/>
                </a:solidFill>
                <a:latin typeface="Tahoma" panose="020B0604030504040204" pitchFamily="34" charset="0"/>
              </a:rPr>
              <a:t>معناي استبداد و ستم </a:t>
            </a:r>
            <a:r>
              <a:rPr lang="fa-IR" b="0" dirty="0"/>
              <a:t>مي باشد</a:t>
            </a:r>
            <a:endParaRPr lang="en-US" dirty="0"/>
          </a:p>
          <a:p>
            <a:pPr fontAlgn="auto">
              <a:spcAft>
                <a:spcPts val="0"/>
              </a:spcAft>
              <a:defRPr/>
            </a:pPr>
            <a:r>
              <a:rPr lang="fa-IR" b="0" dirty="0"/>
              <a:t>در اصل مصدر كه غيبت نعماني باشد اين چنين آمده:</a:t>
            </a:r>
            <a:endParaRPr lang="en-US" dirty="0"/>
          </a:p>
          <a:p>
            <a:pPr marL="180340" algn="justLow" fontAlgn="auto">
              <a:spcAft>
                <a:spcPts val="0"/>
              </a:spcAft>
              <a:tabLst>
                <a:tab pos="2159000" algn="l"/>
              </a:tabLst>
              <a:defRPr/>
            </a:pPr>
            <a:r>
              <a:rPr lang="fa-IR" dirty="0">
                <a:solidFill>
                  <a:srgbClr val="000080"/>
                </a:solidFill>
                <a:latin typeface="Tahoma" panose="020B0604030504040204" pitchFamily="34" charset="0"/>
                <a:ea typeface="Times New Roman" panose="02020603050405020304" pitchFamily="18" charset="0"/>
              </a:rPr>
              <a:t>بَعَثَ اللَّهُ عَلَيْهَا عَبْداً عَنِيفاً</a:t>
            </a:r>
            <a:r>
              <a:rPr lang="fa-IR" dirty="0">
                <a:solidFill>
                  <a:srgbClr val="965AA0"/>
                </a:solidFill>
                <a:latin typeface="Tahoma" panose="020B0604030504040204" pitchFamily="34" charset="0"/>
                <a:ea typeface="Times New Roman" panose="02020603050405020304" pitchFamily="18" charset="0"/>
              </a:rPr>
              <a:t> </a:t>
            </a:r>
            <a:r>
              <a:rPr lang="fa-IR" dirty="0">
                <a:solidFill>
                  <a:srgbClr val="000080"/>
                </a:solidFill>
                <a:latin typeface="Tahoma" panose="020B0604030504040204" pitchFamily="34" charset="0"/>
                <a:ea typeface="Times New Roman" panose="02020603050405020304" pitchFamily="18" charset="0"/>
              </a:rPr>
              <a:t> </a:t>
            </a:r>
            <a:r>
              <a:rPr lang="fa-IR" dirty="0">
                <a:solidFill>
                  <a:srgbClr val="D30000"/>
                </a:solidFill>
                <a:latin typeface="Tahoma" panose="020B0604030504040204" pitchFamily="34" charset="0"/>
                <a:ea typeface="Times New Roman" panose="02020603050405020304" pitchFamily="18" charset="0"/>
              </a:rPr>
              <a:t>خَامِلًا</a:t>
            </a:r>
            <a:r>
              <a:rPr lang="fa-IR" dirty="0">
                <a:solidFill>
                  <a:srgbClr val="000080"/>
                </a:solidFill>
                <a:latin typeface="Tahoma" panose="020B0604030504040204" pitchFamily="34" charset="0"/>
                <a:ea typeface="Times New Roman" panose="02020603050405020304" pitchFamily="18" charset="0"/>
              </a:rPr>
              <a:t> </a:t>
            </a:r>
            <a:r>
              <a:rPr lang="fa-IR" dirty="0">
                <a:solidFill>
                  <a:srgbClr val="D30000"/>
                </a:solidFill>
                <a:latin typeface="Tahoma" panose="020B0604030504040204" pitchFamily="34" charset="0"/>
                <a:ea typeface="Times New Roman" panose="02020603050405020304" pitchFamily="18" charset="0"/>
              </a:rPr>
              <a:t>أَصْلُهُ‏</a:t>
            </a:r>
            <a:r>
              <a:rPr lang="fa-IR" dirty="0">
                <a:solidFill>
                  <a:srgbClr val="000080"/>
                </a:solidFill>
                <a:latin typeface="Tahoma" panose="020B0604030504040204" pitchFamily="34" charset="0"/>
                <a:ea typeface="Times New Roman" panose="02020603050405020304" pitchFamily="18" charset="0"/>
              </a:rPr>
              <a:t> يَكُونُ النَّصْرُ مَعَهُ أَصْحَابُهُ </a:t>
            </a:r>
            <a:r>
              <a:rPr lang="fa-IR" sz="3600" dirty="0">
                <a:ln>
                  <a:solidFill>
                    <a:srgbClr val="FF0000"/>
                  </a:solidFill>
                </a:ln>
                <a:solidFill>
                  <a:srgbClr val="000080"/>
                </a:solidFill>
                <a:latin typeface="Tahoma" panose="020B0604030504040204" pitchFamily="34" charset="0"/>
              </a:rPr>
              <a:t>الطَّوِيلَةُ شُعُورُهُمْ أَصْحَابُ السِّبَالِ</a:t>
            </a:r>
            <a:r>
              <a:rPr lang="fa-IR" dirty="0">
                <a:solidFill>
                  <a:srgbClr val="000080"/>
                </a:solidFill>
                <a:latin typeface="Tahoma" panose="020B0604030504040204" pitchFamily="34" charset="0"/>
                <a:ea typeface="Times New Roman" panose="02020603050405020304" pitchFamily="18" charset="0"/>
              </a:rPr>
              <a:t>‏ سُودٌ ثِيَابُهُمْ أَصْحَابُ رَايَاتٍ سُودٍ وَيْلٌ لِمَنْ نَاوَاهُمْ يَقْتُلُونَهُمْ هَرْجا.</a:t>
            </a:r>
            <a:endParaRPr lang="en-US" sz="4000" dirty="0">
              <a:solidFill>
                <a:srgbClr val="000080"/>
              </a:solidFill>
              <a:latin typeface="Tahoma" panose="020B0604030504040204" pitchFamily="34" charset="0"/>
              <a:ea typeface="Times New Roman" panose="02020603050405020304" pitchFamily="18" charset="0"/>
            </a:endParaRPr>
          </a:p>
          <a:p>
            <a:pPr fontAlgn="auto">
              <a:spcAft>
                <a:spcPts val="0"/>
              </a:spcAft>
              <a:defRPr/>
            </a:pPr>
            <a:r>
              <a:rPr lang="fa-IR" u="sng" dirty="0">
                <a:hlinkClick r:id="rId3" action="ppaction://hlinkfile"/>
              </a:rPr>
              <a:t>الغيبة للنعماني ص 262..</a:t>
            </a:r>
            <a:r>
              <a:rPr lang="fa-IR" dirty="0"/>
              <a:t> .</a:t>
            </a:r>
            <a:endParaRPr lang="en-US" dirty="0"/>
          </a:p>
          <a:p>
            <a:pPr fontAlgn="auto">
              <a:spcAft>
                <a:spcPts val="0"/>
              </a:spcAft>
              <a:defRPr/>
            </a:pPr>
            <a:endParaRPr lang="fa-I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نقد روايت خاملا ذكره</a:t>
            </a:r>
            <a:endParaRPr lang="en-US" dirty="0"/>
          </a:p>
        </p:txBody>
      </p:sp>
      <p:sp>
        <p:nvSpPr>
          <p:cNvPr id="3" name="Content Placeholder 2"/>
          <p:cNvSpPr>
            <a:spLocks noGrp="1"/>
          </p:cNvSpPr>
          <p:nvPr>
            <p:ph idx="1"/>
          </p:nvPr>
        </p:nvSpPr>
        <p:spPr>
          <a:xfrm>
            <a:off x="503728" y="781676"/>
            <a:ext cx="11256901" cy="6076324"/>
          </a:xfrm>
        </p:spPr>
        <p:txBody>
          <a:bodyPr rtlCol="0">
            <a:normAutofit fontScale="92500"/>
          </a:bodyPr>
          <a:lstStyle/>
          <a:p>
            <a:pPr marL="180340" algn="justLow" fontAlgn="auto">
              <a:spcAft>
                <a:spcPts val="0"/>
              </a:spcAft>
              <a:defRPr/>
            </a:pPr>
            <a:r>
              <a:rPr lang="fa-IR" b="0" dirty="0">
                <a:solidFill>
                  <a:srgbClr val="000000"/>
                </a:solidFill>
                <a:latin typeface="Tahoma" panose="020B0604030504040204" pitchFamily="34" charset="0"/>
                <a:ea typeface="Times New Roman" panose="02020603050405020304" pitchFamily="18" charset="0"/>
              </a:rPr>
              <a:t>حضرت مي فرمايد اين فرد عنيف و قسي القلب است و از ديدگاه اهل بيت آدم عنيف، منفور است حضرت امير </a:t>
            </a:r>
            <a:r>
              <a:rPr lang="fa-IR" b="0" dirty="0" smtClean="0">
                <a:solidFill>
                  <a:srgbClr val="000000"/>
                </a:solidFill>
                <a:latin typeface="Tahoma" panose="020B0604030504040204" pitchFamily="34" charset="0"/>
                <a:ea typeface="Times New Roman" panose="02020603050405020304" pitchFamily="18" charset="0"/>
              </a:rPr>
              <a:t>علیه السلام </a:t>
            </a:r>
            <a:r>
              <a:rPr lang="fa-IR" b="0" dirty="0">
                <a:solidFill>
                  <a:srgbClr val="000000"/>
                </a:solidFill>
                <a:latin typeface="Tahoma" panose="020B0604030504040204" pitchFamily="34" charset="0"/>
                <a:ea typeface="Times New Roman" panose="02020603050405020304" pitchFamily="18" charset="0"/>
              </a:rPr>
              <a:t>در توصيه خود به كارگزاراني كه مي گماشت، مي فرمايد:</a:t>
            </a:r>
            <a:endParaRPr lang="en-US" dirty="0">
              <a:solidFill>
                <a:srgbClr val="000000"/>
              </a:solidFill>
              <a:latin typeface="Tahoma" panose="020B0604030504040204" pitchFamily="34" charset="0"/>
              <a:ea typeface="Times New Roman" panose="02020603050405020304" pitchFamily="18" charset="0"/>
            </a:endParaRPr>
          </a:p>
          <a:p>
            <a:pPr marL="180340" algn="justLow" fontAlgn="auto">
              <a:spcAft>
                <a:spcPts val="0"/>
              </a:spcAft>
              <a:tabLst>
                <a:tab pos="2159000" algn="l"/>
              </a:tabLst>
              <a:defRPr/>
            </a:pPr>
            <a:r>
              <a:rPr lang="fa-IR" dirty="0">
                <a:solidFill>
                  <a:srgbClr val="000080"/>
                </a:solidFill>
                <a:latin typeface="Tahoma" panose="020B0604030504040204" pitchFamily="34" charset="0"/>
                <a:ea typeface="Times New Roman" panose="02020603050405020304" pitchFamily="18" charset="0"/>
              </a:rPr>
              <a:t>فَلَا تَدْخُلْ عَلَيْهَا دُخُولَ مُتَسَلِّطٍ عَلَيْه </a:t>
            </a:r>
            <a:r>
              <a:rPr lang="fa-IR" sz="3600" dirty="0">
                <a:ln>
                  <a:solidFill>
                    <a:srgbClr val="FF0000"/>
                  </a:solidFill>
                </a:ln>
                <a:solidFill>
                  <a:srgbClr val="000080"/>
                </a:solidFill>
                <a:latin typeface="Tahoma" panose="020B0604030504040204" pitchFamily="34" charset="0"/>
              </a:rPr>
              <a:t>- ولَا عَنِيفٍ بِه</a:t>
            </a:r>
            <a:endParaRPr lang="en-US" sz="3600" dirty="0">
              <a:ln>
                <a:solidFill>
                  <a:srgbClr val="FF0000"/>
                </a:solidFill>
              </a:ln>
              <a:solidFill>
                <a:srgbClr val="000080"/>
              </a:solidFill>
              <a:latin typeface="Tahoma" panose="020B0604030504040204" pitchFamily="34" charset="0"/>
            </a:endParaRPr>
          </a:p>
          <a:p>
            <a:pPr marL="180340" algn="justLow" fontAlgn="auto">
              <a:spcAft>
                <a:spcPts val="0"/>
              </a:spcAft>
              <a:defRPr/>
            </a:pPr>
            <a:r>
              <a:rPr lang="fa-IR" b="0" dirty="0">
                <a:solidFill>
                  <a:srgbClr val="008000"/>
                </a:solidFill>
                <a:latin typeface="Tahoma" panose="020B0604030504040204" pitchFamily="34" charset="0"/>
                <a:ea typeface="Times New Roman" panose="02020603050405020304" pitchFamily="18" charset="0"/>
              </a:rPr>
              <a:t>آنگاه كه داخل شدى مانند اشخاص سلطه‏گر، و سختگير رفتار نكن</a:t>
            </a:r>
          </a:p>
          <a:p>
            <a:pPr marL="180340" algn="justLow" fontAlgn="auto">
              <a:spcAft>
                <a:spcPts val="0"/>
              </a:spcAft>
              <a:defRPr/>
            </a:pPr>
            <a:r>
              <a:rPr lang="fa-IR" sz="2800" u="sng" dirty="0">
                <a:hlinkClick r:id="rId2" action="ppaction://hlinkfile"/>
              </a:rPr>
              <a:t>نهج البلاغه ص 381: كتاب 25، ومن وصية له ( ع ) كان يكتبها لمن يستعمله على الصدقات..</a:t>
            </a:r>
            <a:r>
              <a:rPr lang="fa-IR" sz="2800" dirty="0"/>
              <a:t> .</a:t>
            </a:r>
          </a:p>
          <a:p>
            <a:pPr marL="180340" algn="justLow" fontAlgn="auto">
              <a:spcAft>
                <a:spcPts val="0"/>
              </a:spcAft>
              <a:defRPr/>
            </a:pPr>
            <a:endParaRPr lang="en-US" sz="2800" dirty="0"/>
          </a:p>
          <a:p>
            <a:pPr marL="180340" algn="justLow" fontAlgn="auto">
              <a:spcAft>
                <a:spcPts val="0"/>
              </a:spcAft>
              <a:defRPr/>
            </a:pPr>
            <a:r>
              <a:rPr lang="fa-IR" b="0" dirty="0">
                <a:solidFill>
                  <a:srgbClr val="000000"/>
                </a:solidFill>
                <a:latin typeface="Tahoma" panose="020B0604030504040204" pitchFamily="34" charset="0"/>
                <a:ea typeface="Times New Roman" panose="02020603050405020304" pitchFamily="18" charset="0"/>
              </a:rPr>
              <a:t>در روايت ابو خالد كابلي از امام صادق  </a:t>
            </a:r>
            <a:r>
              <a:rPr lang="fa-IR" b="0" dirty="0" smtClean="0">
                <a:solidFill>
                  <a:srgbClr val="000000"/>
                </a:solidFill>
                <a:latin typeface="Tahoma" panose="020B0604030504040204" pitchFamily="34" charset="0"/>
                <a:ea typeface="Times New Roman" panose="02020603050405020304" pitchFamily="18" charset="0"/>
              </a:rPr>
              <a:t>علیه السلام </a:t>
            </a:r>
            <a:r>
              <a:rPr lang="fa-IR" b="0" dirty="0">
                <a:solidFill>
                  <a:srgbClr val="000000"/>
                </a:solidFill>
                <a:latin typeface="Tahoma" panose="020B0604030504040204" pitchFamily="34" charset="0"/>
                <a:ea typeface="Times New Roman" panose="02020603050405020304" pitchFamily="18" charset="0"/>
              </a:rPr>
              <a:t>«عنيف» از صفات جبار شمرده شده است.</a:t>
            </a:r>
            <a:endParaRPr lang="en-US" dirty="0">
              <a:solidFill>
                <a:srgbClr val="000000"/>
              </a:solidFill>
              <a:latin typeface="Tahoma" panose="020B0604030504040204" pitchFamily="34" charset="0"/>
              <a:ea typeface="Times New Roman" panose="02020603050405020304" pitchFamily="18" charset="0"/>
            </a:endParaRPr>
          </a:p>
          <a:p>
            <a:pPr marL="180340" algn="justLow" fontAlgn="auto">
              <a:spcAft>
                <a:spcPts val="0"/>
              </a:spcAft>
              <a:tabLst>
                <a:tab pos="2159000" algn="l"/>
              </a:tabLst>
              <a:defRPr/>
            </a:pPr>
            <a:r>
              <a:rPr lang="fa-IR" dirty="0">
                <a:solidFill>
                  <a:srgbClr val="000080"/>
                </a:solidFill>
                <a:latin typeface="Tahoma" panose="020B0604030504040204" pitchFamily="34" charset="0"/>
                <a:ea typeface="Times New Roman" panose="02020603050405020304" pitchFamily="18" charset="0"/>
              </a:rPr>
              <a:t>فقال لي : اذهب يا أبا خالد ، قال : فقلت في نفسي : يا أبا خالد لو أمرك </a:t>
            </a:r>
            <a:r>
              <a:rPr lang="fa-IR" sz="3600" dirty="0">
                <a:ln>
                  <a:solidFill>
                    <a:srgbClr val="FF0000"/>
                  </a:solidFill>
                </a:ln>
                <a:solidFill>
                  <a:srgbClr val="000080"/>
                </a:solidFill>
                <a:latin typeface="Tahoma" panose="020B0604030504040204" pitchFamily="34" charset="0"/>
              </a:rPr>
              <a:t>جبار عنيف</a:t>
            </a:r>
            <a:r>
              <a:rPr lang="fa-IR" dirty="0">
                <a:solidFill>
                  <a:srgbClr val="000080"/>
                </a:solidFill>
                <a:latin typeface="Tahoma" panose="020B0604030504040204" pitchFamily="34" charset="0"/>
                <a:ea typeface="Times New Roman" panose="02020603050405020304" pitchFamily="18" charset="0"/>
              </a:rPr>
              <a:t>.</a:t>
            </a:r>
            <a:endParaRPr lang="en-US" sz="4000" dirty="0">
              <a:solidFill>
                <a:srgbClr val="000080"/>
              </a:solidFill>
              <a:latin typeface="Tahoma" panose="020B0604030504040204" pitchFamily="34" charset="0"/>
              <a:ea typeface="Times New Roman" panose="02020603050405020304" pitchFamily="18" charset="0"/>
            </a:endParaRPr>
          </a:p>
          <a:p>
            <a:pPr marL="180340" algn="justLow" fontAlgn="auto">
              <a:spcAft>
                <a:spcPts val="0"/>
              </a:spcAft>
              <a:defRPr/>
            </a:pPr>
            <a:r>
              <a:rPr lang="fa-IR" u="sng" dirty="0">
                <a:hlinkClick r:id="rId3" action="ppaction://hlinkfile"/>
              </a:rPr>
              <a:t>بحار الأنوار - العلامة المجلسي - ج 62 ص 74..</a:t>
            </a:r>
            <a:r>
              <a:rPr lang="fa-IR" dirty="0"/>
              <a:t> .</a:t>
            </a:r>
            <a:endParaRPr lang="en-US" dirty="0"/>
          </a:p>
          <a:p>
            <a:pPr marL="180340" algn="justLow" fontAlgn="auto">
              <a:spcAft>
                <a:spcPts val="0"/>
              </a:spcAft>
              <a:defRPr/>
            </a:pPr>
            <a:endParaRPr lang="en-US" dirty="0">
              <a:solidFill>
                <a:srgbClr val="008000"/>
              </a:solidFill>
              <a:latin typeface="Tahoma" panose="020B0604030504040204" pitchFamily="34" charset="0"/>
              <a:ea typeface="Times New Roman" panose="02020603050405020304" pitchFamily="18" charset="0"/>
            </a:endParaRPr>
          </a:p>
          <a:p>
            <a:pPr fontAlgn="auto">
              <a:spcAft>
                <a:spcPts val="0"/>
              </a:spcAft>
              <a:defRPr/>
            </a:pPr>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نقد روايت خاملا ذكره</a:t>
            </a:r>
            <a:endParaRPr lang="en-US" dirty="0"/>
          </a:p>
        </p:txBody>
      </p:sp>
      <p:sp>
        <p:nvSpPr>
          <p:cNvPr id="3" name="Content Placeholder 2"/>
          <p:cNvSpPr>
            <a:spLocks noGrp="1"/>
          </p:cNvSpPr>
          <p:nvPr>
            <p:ph idx="1"/>
          </p:nvPr>
        </p:nvSpPr>
        <p:spPr>
          <a:xfrm>
            <a:off x="503728" y="781676"/>
            <a:ext cx="11256901" cy="6076324"/>
          </a:xfrm>
        </p:spPr>
        <p:txBody>
          <a:bodyPr rtlCol="0">
            <a:normAutofit fontScale="92500" lnSpcReduction="10000"/>
          </a:bodyPr>
          <a:lstStyle/>
          <a:p>
            <a:pPr marL="180340" fontAlgn="auto">
              <a:spcBef>
                <a:spcPts val="1200"/>
              </a:spcBef>
              <a:spcAft>
                <a:spcPts val="600"/>
              </a:spcAft>
              <a:defRPr/>
            </a:pPr>
            <a:r>
              <a:rPr lang="fa-IR" sz="2800" dirty="0">
                <a:solidFill>
                  <a:srgbClr val="FF00FF"/>
                </a:solidFill>
                <a:latin typeface="Cambria" panose="02040503050406030204" pitchFamily="18" charset="0"/>
                <a:ea typeface="Times New Roman" panose="02020603050405020304" pitchFamily="18" charset="0"/>
                <a:cs typeface="Tahoma" panose="020B0604030504040204" pitchFamily="34" charset="0"/>
              </a:rPr>
              <a:t>4 - قتل و كشتار وفتنه آشوب توسط اين فرد</a:t>
            </a:r>
            <a:endParaRPr lang="en-US" sz="2800" dirty="0">
              <a:solidFill>
                <a:srgbClr val="FF00FF"/>
              </a:solidFill>
              <a:latin typeface="Cambria" panose="02040503050406030204" pitchFamily="18" charset="0"/>
              <a:ea typeface="Times New Roman" panose="02020603050405020304" pitchFamily="18" charset="0"/>
            </a:endParaRPr>
          </a:p>
          <a:p>
            <a:pPr marL="180340" algn="justLow" fontAlgn="auto">
              <a:spcAft>
                <a:spcPts val="0"/>
              </a:spcAft>
              <a:defRPr/>
            </a:pPr>
            <a:r>
              <a:rPr lang="fa-IR" b="0" dirty="0">
                <a:solidFill>
                  <a:srgbClr val="000000"/>
                </a:solidFill>
                <a:latin typeface="Tahoma" panose="020B0604030504040204" pitchFamily="34" charset="0"/>
                <a:ea typeface="Times New Roman" panose="02020603050405020304" pitchFamily="18" charset="0"/>
              </a:rPr>
              <a:t>در روايت غيبت و بحار آمده </a:t>
            </a:r>
            <a:r>
              <a:rPr lang="fa-IR" dirty="0">
                <a:solidFill>
                  <a:srgbClr val="000080"/>
                </a:solidFill>
                <a:latin typeface="Tahoma" panose="020B0604030504040204" pitchFamily="34" charset="0"/>
                <a:ea typeface="Times New Roman" panose="02020603050405020304" pitchFamily="18" charset="0"/>
              </a:rPr>
              <a:t>(يَقْتُلُونَهُمْ هَرْجا)</a:t>
            </a:r>
            <a:r>
              <a:rPr lang="fa-IR" b="0" dirty="0">
                <a:solidFill>
                  <a:srgbClr val="000000"/>
                </a:solidFill>
                <a:latin typeface="Tahoma" panose="020B0604030504040204" pitchFamily="34" charset="0"/>
                <a:ea typeface="Times New Roman" panose="02020603050405020304" pitchFamily="18" charset="0"/>
              </a:rPr>
              <a:t> مخالفين خود را به صورت «هرج» مي كشند </a:t>
            </a:r>
          </a:p>
          <a:p>
            <a:pPr marL="180340" algn="justLow" fontAlgn="auto">
              <a:spcAft>
                <a:spcPts val="0"/>
              </a:spcAft>
              <a:defRPr/>
            </a:pPr>
            <a:r>
              <a:rPr lang="fa-IR" u="sng" dirty="0">
                <a:hlinkClick r:id="rId2" action="ppaction://hlinkfile"/>
              </a:rPr>
              <a:t>الغيبة للنعماني ص 262..</a:t>
            </a:r>
            <a:r>
              <a:rPr lang="fa-IR" dirty="0"/>
              <a:t> .</a:t>
            </a:r>
            <a:endParaRPr lang="en-US" dirty="0"/>
          </a:p>
          <a:p>
            <a:pPr marL="180340" algn="justLow" fontAlgn="auto">
              <a:spcAft>
                <a:spcPts val="0"/>
              </a:spcAft>
              <a:defRPr/>
            </a:pPr>
            <a:r>
              <a:rPr lang="fa-IR" b="0" dirty="0">
                <a:solidFill>
                  <a:srgbClr val="000000"/>
                </a:solidFill>
                <a:latin typeface="Tahoma" panose="020B0604030504040204" pitchFamily="34" charset="0"/>
                <a:ea typeface="Times New Roman" panose="02020603050405020304" pitchFamily="18" charset="0"/>
              </a:rPr>
              <a:t>«هرج» در لغت به معناي  </a:t>
            </a:r>
            <a:r>
              <a:rPr lang="fa-IR" sz="3600" dirty="0">
                <a:ln>
                  <a:solidFill>
                    <a:srgbClr val="FF0000"/>
                  </a:solidFill>
                </a:ln>
                <a:solidFill>
                  <a:srgbClr val="000080"/>
                </a:solidFill>
                <a:latin typeface="Tahoma" panose="020B0604030504040204" pitchFamily="34" charset="0"/>
              </a:rPr>
              <a:t>فتنه و آشوب است </a:t>
            </a:r>
            <a:r>
              <a:rPr lang="fa-IR" sz="2800" b="0" dirty="0" smtClean="0">
                <a:solidFill>
                  <a:srgbClr val="FF0000"/>
                </a:solidFill>
                <a:latin typeface="Taher" panose="00000400000000000000" pitchFamily="2" charset="-78"/>
                <a:ea typeface="Times New Roman" panose="02020603050405020304" pitchFamily="18" charset="0"/>
              </a:rPr>
              <a:t>(لسان العرب، ج2، ص 389)</a:t>
            </a:r>
            <a:r>
              <a:rPr lang="fa-IR" b="0" dirty="0" smtClean="0">
                <a:solidFill>
                  <a:srgbClr val="000000"/>
                </a:solidFill>
                <a:latin typeface="Tahoma" panose="020B0604030504040204" pitchFamily="34" charset="0"/>
                <a:ea typeface="Times New Roman" panose="02020603050405020304" pitchFamily="18" charset="0"/>
              </a:rPr>
              <a:t>   </a:t>
            </a:r>
            <a:r>
              <a:rPr lang="fa-IR" b="0" dirty="0">
                <a:solidFill>
                  <a:srgbClr val="000000"/>
                </a:solidFill>
                <a:latin typeface="Tahoma" panose="020B0604030504040204" pitchFamily="34" charset="0"/>
                <a:ea typeface="Times New Roman" panose="02020603050405020304" pitchFamily="18" charset="0"/>
              </a:rPr>
              <a:t>و اين صفت ستمگران و جباران است كه در روايت آمده حضرت مهدي </a:t>
            </a:r>
            <a:r>
              <a:rPr lang="fa-IR" b="0" dirty="0" smtClean="0">
                <a:solidFill>
                  <a:srgbClr val="000000"/>
                </a:solidFill>
                <a:latin typeface="Tahoma" panose="020B0604030504040204" pitchFamily="34" charset="0"/>
                <a:ea typeface="Times New Roman" panose="02020603050405020304" pitchFamily="18" charset="0"/>
              </a:rPr>
              <a:t>ارواحنا فداه </a:t>
            </a:r>
            <a:r>
              <a:rPr lang="fa-IR" b="0" dirty="0">
                <a:solidFill>
                  <a:srgbClr val="000000"/>
                </a:solidFill>
                <a:latin typeface="Tahoma" panose="020B0604030504040204" pitchFamily="34" charset="0"/>
                <a:ea typeface="Times New Roman" panose="02020603050405020304" pitchFamily="18" charset="0"/>
              </a:rPr>
              <a:t>زماني مي آيد كه هرج و مرج و فتنه جهان فرا گيرد:</a:t>
            </a:r>
            <a:endParaRPr lang="en-US" dirty="0">
              <a:solidFill>
                <a:srgbClr val="000000"/>
              </a:solidFill>
              <a:latin typeface="Tahoma" panose="020B0604030504040204" pitchFamily="34" charset="0"/>
              <a:ea typeface="Times New Roman" panose="02020603050405020304" pitchFamily="18" charset="0"/>
            </a:endParaRPr>
          </a:p>
          <a:p>
            <a:pPr marL="180340" algn="justLow" fontAlgn="auto">
              <a:spcAft>
                <a:spcPts val="0"/>
              </a:spcAft>
              <a:tabLst>
                <a:tab pos="2159000" algn="l"/>
              </a:tabLst>
              <a:defRPr/>
            </a:pPr>
            <a:r>
              <a:rPr lang="fa-IR" dirty="0">
                <a:solidFill>
                  <a:srgbClr val="780000"/>
                </a:solidFill>
                <a:latin typeface="Tahoma" panose="020B0604030504040204" pitchFamily="34" charset="0"/>
                <a:ea typeface="Times New Roman" panose="02020603050405020304" pitchFamily="18" charset="0"/>
              </a:rPr>
              <a:t>عَنْ عَلِيِّ بْنِ هِلَالٍ عَنْ أَبِيهِ قَالَ‏</a:t>
            </a:r>
            <a:r>
              <a:rPr lang="fa-IR" dirty="0">
                <a:solidFill>
                  <a:srgbClr val="000080"/>
                </a:solidFill>
                <a:latin typeface="Tahoma" panose="020B0604030504040204" pitchFamily="34" charset="0"/>
                <a:ea typeface="Times New Roman" panose="02020603050405020304" pitchFamily="18" charset="0"/>
              </a:rPr>
              <a:t> دَخَلْتُ عَلَى رَسُولِ اللَّهِ | وَ هُوَ فِي الْحَالَةِ الَّتِي‏</a:t>
            </a:r>
            <a:r>
              <a:rPr lang="fa-IR" sz="2400" dirty="0">
                <a:solidFill>
                  <a:srgbClr val="000080"/>
                </a:solidFill>
                <a:latin typeface="Tahoma" panose="020B0604030504040204" pitchFamily="34" charset="0"/>
                <a:ea typeface="Times New Roman" panose="02020603050405020304" pitchFamily="18" charset="0"/>
                <a:cs typeface="Times New Roman" panose="02020603050405020304" pitchFamily="18" charset="0"/>
              </a:rPr>
              <a:t> </a:t>
            </a:r>
            <a:r>
              <a:rPr lang="fa-IR" dirty="0">
                <a:solidFill>
                  <a:srgbClr val="000080"/>
                </a:solidFill>
                <a:latin typeface="Tahoma" panose="020B0604030504040204" pitchFamily="34" charset="0"/>
                <a:ea typeface="Times New Roman" panose="02020603050405020304" pitchFamily="18" charset="0"/>
              </a:rPr>
              <a:t>قُبِضَ فِيهَا فَإِذَا فَاطِمَةُ عِنْدَ رَأْسِهِ فَبَكَتْ حَتَّى ارْتَفَعَ صَوْتُهَا فَرَفَعَ رَسُولُ اللَّهِ ص إِلَيْهَا رَأْسَه‏...  وَ مِنَّا سِبْطَا هَذِهِ الْأُمَّةِ وَ هُمَا ابْنَاكِ الْحَسَنُ وَ الْحُسَيْن‏...يَا فَاطِمَةُ وَ الَّذِي بَعَثَنِي بِالْحَقِّ إِنَّ مِنْهُمَا مَهْدِيَّ هَذِهِ الْأُمَّةِ إِذَا </a:t>
            </a:r>
            <a:r>
              <a:rPr lang="fa-IR" sz="3600" dirty="0">
                <a:ln>
                  <a:solidFill>
                    <a:srgbClr val="FF0000"/>
                  </a:solidFill>
                </a:ln>
                <a:solidFill>
                  <a:srgbClr val="000080"/>
                </a:solidFill>
                <a:latin typeface="Tahoma" panose="020B0604030504040204" pitchFamily="34" charset="0"/>
              </a:rPr>
              <a:t>صَارَتِ‏ الدُّنْيَا هَرْجاً وَ مَرْجاً وَ تَظَاهَرَتِ الْفِتَنُ </a:t>
            </a:r>
            <a:r>
              <a:rPr lang="fa-IR" dirty="0">
                <a:solidFill>
                  <a:srgbClr val="000080"/>
                </a:solidFill>
                <a:latin typeface="Tahoma" panose="020B0604030504040204" pitchFamily="34" charset="0"/>
                <a:ea typeface="Times New Roman" panose="02020603050405020304" pitchFamily="18" charset="0"/>
              </a:rPr>
              <a:t>... فَيَبْعَثُ اللَّهُ عِنْدَ ذَلِكَ مِنْهُمَا مَنْ يَفْتَحُ حُصُونَ الضَّلَالَةِ ... وَ يَمْلَأُ الْأَرْضَ عَدْلًا كَمَا مُلِئَتْ جَوْرا.</a:t>
            </a:r>
            <a:endParaRPr lang="en-US" sz="4000" dirty="0">
              <a:solidFill>
                <a:srgbClr val="000080"/>
              </a:solidFill>
              <a:latin typeface="Tahoma" panose="020B0604030504040204" pitchFamily="34" charset="0"/>
              <a:ea typeface="Times New Roman" panose="02020603050405020304" pitchFamily="18" charset="0"/>
            </a:endParaRPr>
          </a:p>
          <a:p>
            <a:pPr fontAlgn="auto">
              <a:spcAft>
                <a:spcPts val="0"/>
              </a:spcAft>
              <a:defRPr/>
            </a:pPr>
            <a:r>
              <a:rPr lang="fa-IR" u="sng" dirty="0">
                <a:hlinkClick r:id="rId3" action="ppaction://hlinkfile"/>
              </a:rPr>
              <a:t>           بحار الأنوار (ط - بيروت)، ج‏51، ص: 78..</a:t>
            </a:r>
            <a:r>
              <a:rPr lang="fa-IR" dirty="0"/>
              <a:t> .</a:t>
            </a:r>
            <a:endParaRPr lang="en-US" dirty="0"/>
          </a:p>
          <a:p>
            <a:pPr fontAlgn="auto">
              <a:spcAft>
                <a:spcPts val="0"/>
              </a:spcAft>
              <a:defRPr/>
            </a:pPr>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نقد روايت خاملا ذكره</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marL="180340" fontAlgn="auto">
              <a:spcBef>
                <a:spcPts val="1200"/>
              </a:spcBef>
              <a:spcAft>
                <a:spcPts val="600"/>
              </a:spcAft>
              <a:defRPr/>
            </a:pPr>
            <a:r>
              <a:rPr lang="fa-IR" sz="2800" dirty="0">
                <a:solidFill>
                  <a:srgbClr val="FF00FF"/>
                </a:solidFill>
                <a:latin typeface="Cambria" panose="02040503050406030204" pitchFamily="18" charset="0"/>
                <a:ea typeface="Times New Roman" panose="02020603050405020304" pitchFamily="18" charset="0"/>
                <a:cs typeface="Tahoma" panose="020B0604030504040204" pitchFamily="34" charset="0"/>
              </a:rPr>
              <a:t>5 - رحمي در دل اين ها نيست بخلاف حضرت مهدي (ع) </a:t>
            </a:r>
            <a:endParaRPr lang="en-US" sz="2800" dirty="0">
              <a:solidFill>
                <a:srgbClr val="FF00FF"/>
              </a:solidFill>
              <a:latin typeface="Cambria" panose="02040503050406030204" pitchFamily="18" charset="0"/>
              <a:ea typeface="Times New Roman" panose="02020603050405020304" pitchFamily="18" charset="0"/>
            </a:endParaRPr>
          </a:p>
          <a:p>
            <a:pPr marL="180340" algn="justLow" fontAlgn="auto">
              <a:spcAft>
                <a:spcPts val="0"/>
              </a:spcAft>
              <a:defRPr/>
            </a:pPr>
            <a:r>
              <a:rPr lang="fa-IR" b="0" dirty="0">
                <a:solidFill>
                  <a:srgbClr val="000000"/>
                </a:solidFill>
                <a:latin typeface="Tahoma" panose="020B0604030504040204" pitchFamily="34" charset="0"/>
                <a:ea typeface="Times New Roman" panose="02020603050405020304" pitchFamily="18" charset="0"/>
              </a:rPr>
              <a:t>در ذيل روايت نيز آمده : «</a:t>
            </a:r>
            <a:r>
              <a:rPr lang="fa-IR" dirty="0">
                <a:solidFill>
                  <a:srgbClr val="000080"/>
                </a:solidFill>
                <a:latin typeface="Tahoma" panose="020B0604030504040204" pitchFamily="34" charset="0"/>
                <a:ea typeface="Times New Roman" panose="02020603050405020304" pitchFamily="18" charset="0"/>
              </a:rPr>
              <a:t>يُسَلِّطُهُمُ اللَّهُ عَلَيْهِمْ </a:t>
            </a:r>
            <a:r>
              <a:rPr lang="fa-IR" sz="3600" dirty="0">
                <a:ln>
                  <a:solidFill>
                    <a:srgbClr val="FF0000"/>
                  </a:solidFill>
                </a:ln>
                <a:solidFill>
                  <a:srgbClr val="000080"/>
                </a:solidFill>
                <a:latin typeface="Tahoma" panose="020B0604030504040204" pitchFamily="34" charset="0"/>
              </a:rPr>
              <a:t>بِلَا رَحْمَةٍ فَيَقْتُلُونَهُمْ هَرْجاً</a:t>
            </a:r>
            <a:r>
              <a:rPr lang="fa-IR" dirty="0">
                <a:solidFill>
                  <a:srgbClr val="000080"/>
                </a:solidFill>
                <a:latin typeface="Tahoma" panose="020B0604030504040204" pitchFamily="34" charset="0"/>
                <a:ea typeface="Times New Roman" panose="02020603050405020304" pitchFamily="18" charset="0"/>
              </a:rPr>
              <a:t>»</a:t>
            </a:r>
            <a:r>
              <a:rPr lang="fa-IR" b="0" dirty="0">
                <a:solidFill>
                  <a:srgbClr val="000000"/>
                </a:solidFill>
                <a:latin typeface="Tahoma" panose="020B0604030504040204" pitchFamily="34" charset="0"/>
                <a:ea typeface="Times New Roman" panose="02020603050405020304" pitchFamily="18" charset="0"/>
              </a:rPr>
              <a:t> خداوند اين </a:t>
            </a:r>
            <a:r>
              <a:rPr lang="fa-IR" b="0" dirty="0" smtClean="0">
                <a:solidFill>
                  <a:srgbClr val="000000"/>
                </a:solidFill>
                <a:latin typeface="Tahoma" panose="020B0604030504040204" pitchFamily="34" charset="0"/>
                <a:ea typeface="Times New Roman" panose="02020603050405020304" pitchFamily="18" charset="0"/>
              </a:rPr>
              <a:t>ها را بر </a:t>
            </a:r>
            <a:r>
              <a:rPr lang="fa-IR" b="0" dirty="0">
                <a:solidFill>
                  <a:srgbClr val="000000"/>
                </a:solidFill>
                <a:latin typeface="Tahoma" panose="020B0604030504040204" pitchFamily="34" charset="0"/>
                <a:ea typeface="Times New Roman" panose="02020603050405020304" pitchFamily="18" charset="0"/>
              </a:rPr>
              <a:t>دشمنانشان مسلط مي كند هيچ رحمي در دل ندارند و با هرج و </a:t>
            </a:r>
            <a:r>
              <a:rPr lang="fa-IR" b="0" dirty="0" smtClean="0">
                <a:solidFill>
                  <a:srgbClr val="000000"/>
                </a:solidFill>
                <a:latin typeface="Tahoma" panose="020B0604030504040204" pitchFamily="34" charset="0"/>
                <a:ea typeface="Times New Roman" panose="02020603050405020304" pitchFamily="18" charset="0"/>
              </a:rPr>
              <a:t>مرج </a:t>
            </a:r>
            <a:r>
              <a:rPr lang="fa-IR" b="0" dirty="0">
                <a:solidFill>
                  <a:srgbClr val="000000"/>
                </a:solidFill>
                <a:latin typeface="Tahoma" panose="020B0604030504040204" pitchFamily="34" charset="0"/>
                <a:ea typeface="Times New Roman" panose="02020603050405020304" pitchFamily="18" charset="0"/>
              </a:rPr>
              <a:t>و آشوب و فتنه گري آنان را مي كشند.</a:t>
            </a:r>
            <a:endParaRPr lang="en-US" dirty="0">
              <a:solidFill>
                <a:srgbClr val="000000"/>
              </a:solidFill>
              <a:latin typeface="Tahoma" panose="020B0604030504040204" pitchFamily="34" charset="0"/>
              <a:ea typeface="Times New Roman" panose="02020603050405020304" pitchFamily="18" charset="0"/>
            </a:endParaRPr>
          </a:p>
          <a:p>
            <a:pPr marL="180340" algn="justLow" fontAlgn="auto">
              <a:spcAft>
                <a:spcPts val="0"/>
              </a:spcAft>
              <a:defRPr/>
            </a:pPr>
            <a:r>
              <a:rPr lang="fa-IR" b="0" dirty="0">
                <a:solidFill>
                  <a:srgbClr val="000000"/>
                </a:solidFill>
                <a:latin typeface="Tahoma" panose="020B0604030504040204" pitchFamily="34" charset="0"/>
                <a:ea typeface="Times New Roman" panose="02020603050405020304" pitchFamily="18" charset="0"/>
              </a:rPr>
              <a:t>و اين بر خلاف صفت و ويژگي حضرت مهدي ارواحنا فداه است</a:t>
            </a:r>
            <a:endParaRPr lang="en-US" dirty="0">
              <a:solidFill>
                <a:srgbClr val="000000"/>
              </a:solidFill>
              <a:latin typeface="Tahoma" panose="020B0604030504040204" pitchFamily="34" charset="0"/>
              <a:ea typeface="Times New Roman" panose="02020603050405020304" pitchFamily="18" charset="0"/>
            </a:endParaRPr>
          </a:p>
          <a:p>
            <a:pPr marL="180340" fontAlgn="auto">
              <a:spcBef>
                <a:spcPts val="1200"/>
              </a:spcBef>
              <a:spcAft>
                <a:spcPts val="600"/>
              </a:spcAft>
              <a:defRPr/>
            </a:pPr>
            <a:r>
              <a:rPr lang="fa-IR" sz="2800" dirty="0">
                <a:solidFill>
                  <a:srgbClr val="E36C0A"/>
                </a:solidFill>
                <a:latin typeface="Cambria" panose="02040503050406030204" pitchFamily="18" charset="0"/>
                <a:ea typeface="Times New Roman" panose="02020603050405020304" pitchFamily="18" charset="0"/>
                <a:cs typeface="Tahoma" panose="020B0604030504040204" pitchFamily="34" charset="0"/>
              </a:rPr>
              <a:t> - المهدي رحمة للعالمين</a:t>
            </a:r>
            <a:endParaRPr lang="en-US" sz="2800" dirty="0">
              <a:solidFill>
                <a:srgbClr val="E36C0A"/>
              </a:solidFill>
              <a:latin typeface="Cambria" panose="02040503050406030204" pitchFamily="18" charset="0"/>
              <a:ea typeface="Times New Roman" panose="02020603050405020304" pitchFamily="18" charset="0"/>
            </a:endParaRPr>
          </a:p>
          <a:p>
            <a:pPr marL="180340" algn="justLow" fontAlgn="auto">
              <a:spcAft>
                <a:spcPts val="0"/>
              </a:spcAft>
              <a:defRPr/>
            </a:pPr>
            <a:r>
              <a:rPr lang="fa-IR" spc="-10" dirty="0">
                <a:solidFill>
                  <a:srgbClr val="000080"/>
                </a:solidFill>
                <a:latin typeface="Tahoma" panose="020B0604030504040204" pitchFamily="34" charset="0"/>
                <a:ea typeface="Calibri" panose="020F0502020204030204" pitchFamily="34" charset="0"/>
              </a:rPr>
              <a:t>أُخْرِجُ مِنْهُ  </a:t>
            </a:r>
            <a:r>
              <a:rPr lang="fa-IR" b="0" dirty="0">
                <a:solidFill>
                  <a:srgbClr val="008000"/>
                </a:solidFill>
                <a:latin typeface="Tahoma" panose="020B0604030504040204" pitchFamily="34" charset="0"/>
                <a:ea typeface="Calibri" panose="020F0502020204030204" pitchFamily="34" charset="0"/>
              </a:rPr>
              <a:t>(علي بن محمد الهادي)</a:t>
            </a:r>
            <a:r>
              <a:rPr lang="fa-IR" spc="-10" dirty="0">
                <a:solidFill>
                  <a:srgbClr val="000080"/>
                </a:solidFill>
                <a:latin typeface="Tahoma" panose="020B0604030504040204" pitchFamily="34" charset="0"/>
                <a:ea typeface="Calibri" panose="020F0502020204030204" pitchFamily="34" charset="0"/>
              </a:rPr>
              <a:t> الدَّاعِيَ إِلَى سَبِيلِي وَالْخَازِنَ لِعِلْمِيَ الْحَسَنَ وَأُكْمِلُ ذَلِكَ بِابْنِهِ م‏ح‏م‏د </a:t>
            </a:r>
            <a:r>
              <a:rPr lang="fa-IR" sz="3600" dirty="0">
                <a:ln>
                  <a:solidFill>
                    <a:srgbClr val="FF0000"/>
                  </a:solidFill>
                </a:ln>
                <a:solidFill>
                  <a:srgbClr val="000080"/>
                </a:solidFill>
                <a:latin typeface="Tahoma" panose="020B0604030504040204" pitchFamily="34" charset="0"/>
              </a:rPr>
              <a:t>رَحْمَةً لِلْعَالَمِينَ </a:t>
            </a:r>
            <a:r>
              <a:rPr lang="fa-IR" spc="-10" dirty="0" smtClean="0">
                <a:solidFill>
                  <a:srgbClr val="000080"/>
                </a:solidFill>
                <a:latin typeface="Tahoma" panose="020B0604030504040204" pitchFamily="34" charset="0"/>
                <a:ea typeface="Calibri" panose="020F0502020204030204" pitchFamily="34" charset="0"/>
              </a:rPr>
              <a:t>علَیهِ کمَالُ </a:t>
            </a:r>
            <a:r>
              <a:rPr lang="fa-IR" spc="-10" dirty="0">
                <a:solidFill>
                  <a:srgbClr val="000080"/>
                </a:solidFill>
                <a:latin typeface="Tahoma" panose="020B0604030504040204" pitchFamily="34" charset="0"/>
                <a:ea typeface="Calibri" panose="020F0502020204030204" pitchFamily="34" charset="0"/>
              </a:rPr>
              <a:t>مُوسَى وَبَهَاءُ عِيسَى وَصَبْرُ أَيُّوب‏</a:t>
            </a:r>
            <a:endParaRPr lang="en-US" dirty="0">
              <a:solidFill>
                <a:srgbClr val="000000"/>
              </a:solidFill>
              <a:latin typeface="Tahoma" panose="020B0604030504040204" pitchFamily="34" charset="0"/>
              <a:ea typeface="Times New Roman" panose="02020603050405020304" pitchFamily="18" charset="0"/>
            </a:endParaRPr>
          </a:p>
          <a:p>
            <a:pPr fontAlgn="auto">
              <a:spcAft>
                <a:spcPts val="0"/>
              </a:spcAft>
              <a:defRPr/>
            </a:pPr>
            <a:r>
              <a:rPr lang="ar-SA" u="sng" dirty="0">
                <a:hlinkClick r:id="rId2" action="ppaction://hlinkfile"/>
              </a:rPr>
              <a:t>الكافي ج 1 ص 527 ..</a:t>
            </a:r>
            <a:r>
              <a:rPr lang="ar-SA" dirty="0"/>
              <a:t> .</a:t>
            </a:r>
            <a:endParaRPr lang="en-US" dirty="0"/>
          </a:p>
          <a:p>
            <a:pPr fontAlgn="auto">
              <a:spcAft>
                <a:spcPts val="0"/>
              </a:spcAft>
              <a:defRPr/>
            </a:pPr>
            <a:endParaRPr lang="fa-I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نقد روايت خاملا ذكره</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marL="180340" fontAlgn="auto">
              <a:spcBef>
                <a:spcPts val="1200"/>
              </a:spcBef>
              <a:spcAft>
                <a:spcPts val="600"/>
              </a:spcAft>
              <a:defRPr/>
            </a:pPr>
            <a:r>
              <a:rPr lang="fa-IR" sz="2800" dirty="0">
                <a:solidFill>
                  <a:srgbClr val="E36C0A"/>
                </a:solidFill>
                <a:latin typeface="Cambria" panose="02040503050406030204" pitchFamily="18" charset="0"/>
                <a:ea typeface="Times New Roman" panose="02020603050405020304" pitchFamily="18" charset="0"/>
                <a:cs typeface="Tahoma" panose="020B0604030504040204" pitchFamily="34" charset="0"/>
              </a:rPr>
              <a:t>2 – المهدي هو رحمة الله الواسعة</a:t>
            </a:r>
            <a:endParaRPr lang="en-US" sz="2800" dirty="0">
              <a:solidFill>
                <a:srgbClr val="E36C0A"/>
              </a:solidFill>
              <a:latin typeface="Cambria" panose="02040503050406030204" pitchFamily="18" charset="0"/>
              <a:ea typeface="Times New Roman" panose="02020603050405020304" pitchFamily="18" charset="0"/>
            </a:endParaRPr>
          </a:p>
          <a:p>
            <a:pPr marL="180340" algn="justLow" fontAlgn="auto">
              <a:spcAft>
                <a:spcPts val="0"/>
              </a:spcAft>
              <a:defRPr/>
            </a:pPr>
            <a:r>
              <a:rPr lang="fa-IR" b="0" dirty="0">
                <a:solidFill>
                  <a:srgbClr val="000000"/>
                </a:solidFill>
                <a:latin typeface="Tahoma" panose="020B0604030504040204" pitchFamily="34" charset="0"/>
                <a:ea typeface="Times New Roman" panose="02020603050405020304" pitchFamily="18" charset="0"/>
              </a:rPr>
              <a:t>عن المفضل بن عمر عن الصادق عليه السلام قال يقول المهدي بعد ظهوره لأهل مكة: </a:t>
            </a:r>
            <a:r>
              <a:rPr lang="fa-IR" dirty="0">
                <a:solidFill>
                  <a:srgbClr val="000080"/>
                </a:solidFill>
                <a:latin typeface="Tahoma" panose="020B0604030504040204" pitchFamily="34" charset="0"/>
                <a:ea typeface="Times New Roman" panose="02020603050405020304" pitchFamily="18" charset="0"/>
              </a:rPr>
              <a:t>فلولا أن </a:t>
            </a:r>
            <a:r>
              <a:rPr lang="fa-IR" sz="3600" dirty="0">
                <a:ln>
                  <a:solidFill>
                    <a:srgbClr val="FF0000"/>
                  </a:solidFill>
                </a:ln>
                <a:solidFill>
                  <a:srgbClr val="000080"/>
                </a:solidFill>
                <a:latin typeface="Tahoma" panose="020B0604030504040204" pitchFamily="34" charset="0"/>
              </a:rPr>
              <a:t>رحمة ربكم وسعت كل شئ وأنا تلك الرحمة </a:t>
            </a:r>
            <a:r>
              <a:rPr lang="fa-IR" dirty="0">
                <a:solidFill>
                  <a:srgbClr val="000080"/>
                </a:solidFill>
                <a:latin typeface="Tahoma" panose="020B0604030504040204" pitchFamily="34" charset="0"/>
                <a:ea typeface="Times New Roman" panose="02020603050405020304" pitchFamily="18" charset="0"/>
              </a:rPr>
              <a:t>لرجعت إليهم معكم</a:t>
            </a:r>
            <a:endParaRPr lang="en-US" dirty="0">
              <a:solidFill>
                <a:srgbClr val="000000"/>
              </a:solidFill>
              <a:latin typeface="Tahoma" panose="020B0604030504040204" pitchFamily="34" charset="0"/>
              <a:ea typeface="Times New Roman" panose="02020603050405020304" pitchFamily="18" charset="0"/>
            </a:endParaRPr>
          </a:p>
          <a:p>
            <a:pPr fontAlgn="auto">
              <a:spcAft>
                <a:spcPts val="0"/>
              </a:spcAft>
              <a:defRPr/>
            </a:pPr>
            <a:r>
              <a:rPr lang="ar-SA" u="sng" dirty="0">
                <a:hlinkClick r:id="rId2" action="ppaction://hlinkfile"/>
              </a:rPr>
              <a:t>بحار الأنوار - العلامة المجلسي - ج 53 ص 11..</a:t>
            </a:r>
            <a:r>
              <a:rPr lang="ar-SA" dirty="0"/>
              <a:t> .</a:t>
            </a:r>
            <a:endParaRPr lang="en-US" dirty="0"/>
          </a:p>
          <a:p>
            <a:pPr marL="180340" fontAlgn="auto">
              <a:spcBef>
                <a:spcPts val="1200"/>
              </a:spcBef>
              <a:spcAft>
                <a:spcPts val="600"/>
              </a:spcAft>
              <a:defRPr/>
            </a:pPr>
            <a:r>
              <a:rPr lang="fa-IR" sz="2800" dirty="0">
                <a:solidFill>
                  <a:srgbClr val="E36C0A"/>
                </a:solidFill>
                <a:latin typeface="Cambria" panose="02040503050406030204" pitchFamily="18" charset="0"/>
                <a:ea typeface="Times New Roman" panose="02020603050405020304" pitchFamily="18" charset="0"/>
                <a:cs typeface="Tahoma" panose="020B0604030504040204" pitchFamily="34" charset="0"/>
              </a:rPr>
              <a:t>3 – المهدي أشبه الناس برسول الله خلقا وخلقا</a:t>
            </a:r>
            <a:endParaRPr lang="en-US" sz="2800" dirty="0">
              <a:solidFill>
                <a:srgbClr val="E36C0A"/>
              </a:solidFill>
              <a:latin typeface="Cambria" panose="02040503050406030204" pitchFamily="18" charset="0"/>
              <a:ea typeface="Times New Roman" panose="02020603050405020304" pitchFamily="18" charset="0"/>
            </a:endParaRPr>
          </a:p>
          <a:p>
            <a:pPr marL="180340" algn="justLow" fontAlgn="auto">
              <a:spcAft>
                <a:spcPts val="0"/>
              </a:spcAft>
              <a:defRPr/>
            </a:pPr>
            <a:r>
              <a:rPr lang="fa-IR" b="0" dirty="0">
                <a:solidFill>
                  <a:srgbClr val="000000"/>
                </a:solidFill>
                <a:latin typeface="Tahoma" panose="020B0604030504040204" pitchFamily="34" charset="0"/>
                <a:ea typeface="Times New Roman" panose="02020603050405020304" pitchFamily="18" charset="0"/>
              </a:rPr>
              <a:t>عن الصادق جعفر بن محمد عن آبائه عليهم السلام قال : قال رسول الله صلى الله عليه وآله : </a:t>
            </a:r>
            <a:r>
              <a:rPr lang="fa-IR" dirty="0">
                <a:solidFill>
                  <a:srgbClr val="000080"/>
                </a:solidFill>
                <a:latin typeface="Tahoma" panose="020B0604030504040204" pitchFamily="34" charset="0"/>
                <a:ea typeface="Times New Roman" panose="02020603050405020304" pitchFamily="18" charset="0"/>
              </a:rPr>
              <a:t> المهدي من ولدي ، اسمه اسمي ، وكنيته كنيتي ، </a:t>
            </a:r>
            <a:r>
              <a:rPr lang="fa-IR" sz="3600" dirty="0">
                <a:ln>
                  <a:solidFill>
                    <a:srgbClr val="FF0000"/>
                  </a:solidFill>
                </a:ln>
                <a:solidFill>
                  <a:srgbClr val="000080"/>
                </a:solidFill>
                <a:latin typeface="Tahoma" panose="020B0604030504040204" pitchFamily="34" charset="0"/>
              </a:rPr>
              <a:t>أشبه الناس بي خلقا وخلقا</a:t>
            </a:r>
            <a:r>
              <a:rPr lang="fa-IR" dirty="0">
                <a:solidFill>
                  <a:srgbClr val="000080"/>
                </a:solidFill>
                <a:latin typeface="Tahoma" panose="020B0604030504040204" pitchFamily="34" charset="0"/>
                <a:ea typeface="Times New Roman" panose="02020603050405020304" pitchFamily="18" charset="0"/>
              </a:rPr>
              <a:t>.</a:t>
            </a:r>
            <a:endParaRPr lang="en-US" dirty="0">
              <a:solidFill>
                <a:srgbClr val="000000"/>
              </a:solidFill>
              <a:latin typeface="Tahoma" panose="020B0604030504040204" pitchFamily="34" charset="0"/>
              <a:ea typeface="Times New Roman" panose="02020603050405020304" pitchFamily="18" charset="0"/>
            </a:endParaRPr>
          </a:p>
          <a:p>
            <a:pPr fontAlgn="auto">
              <a:spcAft>
                <a:spcPts val="0"/>
              </a:spcAft>
              <a:defRPr/>
            </a:pPr>
            <a:r>
              <a:rPr lang="ar-SA" u="sng" dirty="0">
                <a:hlinkClick r:id="rId3" action="ppaction://hlinkfile"/>
              </a:rPr>
              <a:t>كمال الدين وتمام النعمة  ص 287..</a:t>
            </a:r>
            <a:r>
              <a:rPr lang="ar-SA" dirty="0"/>
              <a:t> .</a:t>
            </a:r>
            <a:endParaRPr lang="en-US" dirty="0"/>
          </a:p>
          <a:p>
            <a:pPr fontAlgn="auto">
              <a:spcAft>
                <a:spcPts val="0"/>
              </a:spcAft>
              <a:defRPr/>
            </a:pPr>
            <a:endParaRPr lang="fa-I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276872"/>
            <a:ext cx="6400800" cy="2880320"/>
          </a:xfrm>
        </p:spPr>
        <p:txBody>
          <a:bodyPr rtlCol="0">
            <a:noAutofit/>
          </a:bodyPr>
          <a:lstStyle/>
          <a:p>
            <a:pPr algn="ctr" fontAlgn="auto">
              <a:spcAft>
                <a:spcPts val="0"/>
              </a:spcAft>
              <a:defRPr/>
            </a:pPr>
            <a:r>
              <a:rPr lang="fa-IR" sz="9600" b="1" dirty="0">
                <a:ln>
                  <a:solidFill>
                    <a:srgbClr val="00B050"/>
                  </a:solidFill>
                </a:ln>
                <a:effectLst>
                  <a:glow rad="63500">
                    <a:schemeClr val="accent4">
                      <a:satMod val="175000"/>
                      <a:alpha val="40000"/>
                    </a:schemeClr>
                  </a:glow>
                </a:effectLst>
                <a:cs typeface="Tahoma" panose="020B0604030504040204" pitchFamily="34" charset="0"/>
              </a:rPr>
              <a:t>تحصيلات</a:t>
            </a:r>
          </a:p>
          <a:p>
            <a:pPr algn="ctr" fontAlgn="auto">
              <a:spcAft>
                <a:spcPts val="0"/>
              </a:spcAft>
              <a:defRPr/>
            </a:pPr>
            <a:r>
              <a:rPr lang="fa-IR" sz="5400" b="1" dirty="0">
                <a:ln>
                  <a:solidFill>
                    <a:srgbClr val="00B050"/>
                  </a:solidFill>
                </a:ln>
                <a:effectLst>
                  <a:glow rad="63500">
                    <a:schemeClr val="accent4">
                      <a:satMod val="175000"/>
                      <a:alpha val="40000"/>
                    </a:schemeClr>
                  </a:glow>
                </a:effectLst>
                <a:cs typeface="Tahoma" panose="020B0604030504040204" pitchFamily="34" charset="0"/>
              </a:rPr>
              <a:t>احمد </a:t>
            </a:r>
            <a:r>
              <a:rPr lang="fa-IR" sz="5400" b="1" dirty="0" smtClean="0">
                <a:ln>
                  <a:solidFill>
                    <a:srgbClr val="00B050"/>
                  </a:solidFill>
                </a:ln>
                <a:effectLst>
                  <a:glow rad="63500">
                    <a:schemeClr val="accent4">
                      <a:satMod val="175000"/>
                      <a:alpha val="40000"/>
                    </a:schemeClr>
                  </a:glow>
                </a:effectLst>
                <a:cs typeface="Tahoma" panose="020B0604030504040204" pitchFamily="34" charset="0"/>
              </a:rPr>
              <a:t>بصری</a:t>
            </a:r>
            <a:endParaRPr lang="fa-IR" sz="6600" b="1" dirty="0">
              <a:ln>
                <a:solidFill>
                  <a:srgbClr val="00B050"/>
                </a:solidFill>
              </a:ln>
              <a:effectLst>
                <a:glow rad="63500">
                  <a:schemeClr val="accent4">
                    <a:satMod val="175000"/>
                    <a:alpha val="40000"/>
                  </a:schemeClr>
                </a:glow>
              </a:effectLst>
              <a:cs typeface="Tahoma" panose="020B0604030504040204" pitchFamily="34"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276872"/>
            <a:ext cx="6400800" cy="2880320"/>
          </a:xfrm>
        </p:spPr>
        <p:txBody>
          <a:bodyPr rtlCol="0">
            <a:noAutofit/>
          </a:bodyPr>
          <a:lstStyle/>
          <a:p>
            <a:pPr algn="ctr" fontAlgn="auto">
              <a:spcAft>
                <a:spcPts val="0"/>
              </a:spcAft>
              <a:defRPr/>
            </a:pPr>
            <a:r>
              <a:rPr lang="fa-IR" sz="7200" b="1" dirty="0" smtClean="0">
                <a:ln>
                  <a:solidFill>
                    <a:srgbClr val="00B050"/>
                  </a:solidFill>
                </a:ln>
                <a:effectLst>
                  <a:glow rad="63500">
                    <a:schemeClr val="accent4">
                      <a:satMod val="175000"/>
                      <a:alpha val="40000"/>
                    </a:schemeClr>
                  </a:glow>
                </a:effectLst>
                <a:cs typeface="Tahoma" panose="020B0604030504040204" pitchFamily="34" charset="0"/>
              </a:rPr>
              <a:t>نسب احمد بصری</a:t>
            </a:r>
            <a:endParaRPr lang="fa-IR" sz="7200" b="1" dirty="0">
              <a:ln>
                <a:solidFill>
                  <a:srgbClr val="00B050"/>
                </a:solidFill>
              </a:ln>
              <a:effectLst>
                <a:glow rad="63500">
                  <a:schemeClr val="accent4">
                    <a:satMod val="175000"/>
                    <a:alpha val="40000"/>
                  </a:schemeClr>
                </a:glow>
              </a:effectLst>
              <a:cs typeface="Tahoma" panose="020B0604030504040204" pitchFamily="34" charset="0"/>
            </a:endParaRP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تحصيلات احمد الحسن</a:t>
            </a:r>
            <a:endParaRPr lang="en-US" dirty="0"/>
          </a:p>
        </p:txBody>
      </p:sp>
      <p:sp>
        <p:nvSpPr>
          <p:cNvPr id="34819"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fa-IR" altLang="en-US" sz="2800" dirty="0" smtClean="0">
                <a:solidFill>
                  <a:srgbClr val="FF00FF"/>
                </a:solidFill>
                <a:latin typeface="Cambria" panose="02040503050406030204" pitchFamily="18" charset="0"/>
                <a:cs typeface="Tahoma" panose="020B0604030504040204" pitchFamily="34" charset="0"/>
              </a:rPr>
              <a:t>فارغ التحصیل دانشكده مهندسي در حوزه علميه نجف درس خوانده:</a:t>
            </a:r>
          </a:p>
          <a:p>
            <a:r>
              <a:rPr lang="fa-IR" altLang="en-US" dirty="0" smtClean="0"/>
              <a:t>سايت احمد الحسن اعلام كرده:</a:t>
            </a:r>
          </a:p>
          <a:p>
            <a:r>
              <a:rPr lang="fa-IR" altLang="en-US" dirty="0" smtClean="0"/>
              <a:t>در بصره عراق به دنيا آمد فارغ التحصيل دانشکده مهندسي/ مهندسي شهر سازي مي باشد در حوزه علميه نجف درس خوانده است...</a:t>
            </a:r>
            <a:endParaRPr lang="en-US" altLang="en-US" dirty="0" smtClean="0"/>
          </a:p>
          <a:p>
            <a:r>
              <a:rPr lang="fa-IR" altLang="en-US" dirty="0" smtClean="0"/>
              <a:t>امام مهدي (ع) حدودا پنج سال پيش او را براي اصلاح حوزه علميه نجف اشرف فرستاده است.. .</a:t>
            </a:r>
            <a:endParaRPr lang="en-US" altLang="en-US" dirty="0" smtClean="0"/>
          </a:p>
          <a:p>
            <a:r>
              <a:rPr lang="fa-IR" altLang="en-US" dirty="0" smtClean="0"/>
              <a:t>قرآن را در حوزه تدريس کرد چون تا آن زمان قرآن در حوزه تدريس نمي شد و قضيه امام مهدي (ع) را مطرح ساخت</a:t>
            </a:r>
            <a:endParaRPr lang="en-US" altLang="en-US" dirty="0" smtClean="0"/>
          </a:p>
          <a:p>
            <a:r>
              <a:rPr lang="fa-IR" altLang="en-US" u="sng" dirty="0" smtClean="0">
                <a:hlinkClick r:id="rId2" action="ppaction://hlinkfile"/>
              </a:rPr>
              <a:t>جواب هاي روشن کننده از راه امواج احمد الحسن ص49.</a:t>
            </a:r>
            <a:endParaRPr lang="fa-IR" alt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تحصيلات احمد </a:t>
            </a:r>
            <a:r>
              <a:rPr lang="fa-IR" dirty="0" smtClean="0"/>
              <a:t>بصری</a:t>
            </a:r>
            <a:endParaRPr lang="en-US" dirty="0"/>
          </a:p>
        </p:txBody>
      </p:sp>
      <p:sp>
        <p:nvSpPr>
          <p:cNvPr id="3" name="Content Placeholder 2"/>
          <p:cNvSpPr>
            <a:spLocks noGrp="1"/>
          </p:cNvSpPr>
          <p:nvPr>
            <p:ph idx="1"/>
          </p:nvPr>
        </p:nvSpPr>
        <p:spPr>
          <a:xfrm>
            <a:off x="119336" y="781676"/>
            <a:ext cx="11641293" cy="6175716"/>
          </a:xfrm>
        </p:spPr>
        <p:txBody>
          <a:bodyPr rtlCol="0">
            <a:normAutofit fontScale="92500" lnSpcReduction="10000"/>
          </a:bodyPr>
          <a:lstStyle/>
          <a:p>
            <a:pPr fontAlgn="auto">
              <a:spcAft>
                <a:spcPts val="0"/>
              </a:spcAft>
              <a:defRPr/>
            </a:pPr>
            <a:r>
              <a:rPr lang="fa-IR" sz="3000" dirty="0">
                <a:solidFill>
                  <a:srgbClr val="FF00FF"/>
                </a:solidFill>
                <a:latin typeface="Cambria" panose="02040503050406030204" pitchFamily="18" charset="0"/>
                <a:cs typeface="Tahoma" panose="020B0604030504040204" pitchFamily="34" charset="0"/>
              </a:rPr>
              <a:t>معرفي خودش براي مردم غرب</a:t>
            </a:r>
            <a:endParaRPr lang="en-US" sz="3000" dirty="0">
              <a:solidFill>
                <a:srgbClr val="FF00FF"/>
              </a:solidFill>
              <a:latin typeface="Cambria" panose="02040503050406030204" pitchFamily="18" charset="0"/>
              <a:cs typeface="Tahoma" panose="020B0604030504040204" pitchFamily="34" charset="0"/>
            </a:endParaRPr>
          </a:p>
          <a:p>
            <a:pPr fontAlgn="auto">
              <a:spcAft>
                <a:spcPts val="0"/>
              </a:spcAft>
              <a:defRPr/>
            </a:pPr>
            <a:r>
              <a:rPr lang="fa-IR" dirty="0"/>
              <a:t>س 1 : از شما درخواست داريم مختصراً خود را براي مردم غرب معرفي كنيد:</a:t>
            </a:r>
            <a:endParaRPr lang="en-US" dirty="0"/>
          </a:p>
          <a:p>
            <a:pPr fontAlgn="auto">
              <a:spcAft>
                <a:spcPts val="0"/>
              </a:spcAft>
              <a:defRPr/>
            </a:pPr>
            <a:r>
              <a:rPr lang="fa-IR" dirty="0"/>
              <a:t>جواب: نامم احمد است در شهر بصره جنوب عراق زندگي مي کردم ، تحصيلات خود را در دانشگاه به پايان بردم و داراي مدرک ليسانس در رشته مهندسي عمران هستم سپس به نجف نقل </a:t>
            </a:r>
            <a:r>
              <a:rPr lang="fa-IR" dirty="0" smtClean="0"/>
              <a:t>مکان کردم و</a:t>
            </a:r>
            <a:r>
              <a:rPr lang="fa-IR" dirty="0" smtClean="0">
                <a:ln>
                  <a:solidFill>
                    <a:srgbClr val="FF0000"/>
                  </a:solidFill>
                </a:ln>
              </a:rPr>
              <a:t> </a:t>
            </a:r>
            <a:r>
              <a:rPr lang="fa-IR" dirty="0">
                <a:ln>
                  <a:solidFill>
                    <a:srgbClr val="FF0000"/>
                  </a:solidFill>
                </a:ln>
              </a:rPr>
              <a:t>در آنجا به قصد تحصيل علوم ديني ساکن شدم </a:t>
            </a:r>
            <a:endParaRPr lang="en-US" dirty="0">
              <a:ln>
                <a:solidFill>
                  <a:srgbClr val="FF0000"/>
                </a:solidFill>
              </a:ln>
            </a:endParaRPr>
          </a:p>
          <a:p>
            <a:pPr fontAlgn="auto">
              <a:spcAft>
                <a:spcPts val="0"/>
              </a:spcAft>
              <a:defRPr/>
            </a:pPr>
            <a:r>
              <a:rPr lang="fa-IR" dirty="0"/>
              <a:t>و بعد از گذشت مدت زمان تحصيل ، راه و روش تعليم در حوزه نجف را فهميدم که تدريس بسيار در انحطاط و پائين است.(اين اتفاق حداقل بر حسب راي من است) و همان گونه در روش و منهاج خلل بزرگي يافتم ، آنها لغت عربي و منطق و فلفسه و اصول فقه و علم کلام (عقايد) و فقه (احکام شرعي) را مورد مطالعه قرار داده ، </a:t>
            </a:r>
            <a:r>
              <a:rPr lang="fa-IR" dirty="0">
                <a:ln>
                  <a:solidFill>
                    <a:srgbClr val="FF0000"/>
                  </a:solidFill>
                </a:ln>
              </a:rPr>
              <a:t>اما هيچ گاه قرآن و همچنين سنت شريفه (احاديث رسول محمد(ص)و ائمه (ع) را نمي خوانند </a:t>
            </a:r>
            <a:r>
              <a:rPr lang="fa-IR" dirty="0"/>
              <a:t>و تدريس نمي دهند و همان طور اخلاق الهي که واحب است هر مؤمني به آن آراسته باشد را نمي خوانند . لذا تصميم به جدائي از ميان آنجا را گرفتم و در خانه خودم علوم آنجا را بدون ياري کسي خواندم ،</a:t>
            </a:r>
            <a:endParaRPr lang="en-US" dirty="0"/>
          </a:p>
          <a:p>
            <a:pPr fontAlgn="auto">
              <a:spcAft>
                <a:spcPts val="0"/>
              </a:spcAft>
              <a:defRPr/>
            </a:pPr>
            <a:r>
              <a:rPr lang="fa-IR" u="sng" dirty="0">
                <a:hlinkClick r:id="rId2" action="ppaction://hlinkfile"/>
              </a:rPr>
              <a:t>جواب هاي روشن کننده ج2 ص91</a:t>
            </a:r>
            <a:r>
              <a:rPr lang="fa-IR" dirty="0"/>
              <a:t>...</a:t>
            </a:r>
            <a:endParaRPr lang="en-US" dirty="0"/>
          </a:p>
          <a:p>
            <a:pPr fontAlgn="auto">
              <a:spcAft>
                <a:spcPts val="0"/>
              </a:spcAft>
              <a:defRPr/>
            </a:pPr>
            <a:endParaRPr lang="fa-I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تحصيلات احمد الحسن</a:t>
            </a:r>
            <a:endParaRPr lang="en-US" dirty="0"/>
          </a:p>
        </p:txBody>
      </p:sp>
      <p:sp>
        <p:nvSpPr>
          <p:cNvPr id="3" name="Content Placeholder 2"/>
          <p:cNvSpPr>
            <a:spLocks noGrp="1"/>
          </p:cNvSpPr>
          <p:nvPr>
            <p:ph idx="1"/>
          </p:nvPr>
        </p:nvSpPr>
        <p:spPr>
          <a:xfrm>
            <a:off x="503238" y="781050"/>
            <a:ext cx="11256962" cy="6076950"/>
          </a:xfrm>
        </p:spPr>
        <p:txBody>
          <a:bodyPr>
            <a:normAutofit/>
          </a:bodyPr>
          <a:lstStyle/>
          <a:p>
            <a:pPr>
              <a:lnSpc>
                <a:spcPct val="90000"/>
              </a:lnSpc>
            </a:pPr>
            <a:r>
              <a:rPr lang="fa-IR" altLang="en-US" sz="2600" dirty="0" smtClean="0">
                <a:solidFill>
                  <a:srgbClr val="FF00FF"/>
                </a:solidFill>
                <a:latin typeface="Cambria" panose="02040503050406030204" pitchFamily="18" charset="0"/>
                <a:cs typeface="Tahoma" panose="020B0604030504040204" pitchFamily="34" charset="0"/>
              </a:rPr>
              <a:t>حجت خدا و وارث انبياء نبايد علم را از مردم کسب کنند</a:t>
            </a:r>
            <a:endParaRPr lang="en-US" altLang="en-US" sz="2600" dirty="0" smtClean="0">
              <a:solidFill>
                <a:srgbClr val="FF00FF"/>
              </a:solidFill>
              <a:latin typeface="Cambria" panose="02040503050406030204" pitchFamily="18" charset="0"/>
              <a:cs typeface="Tahoma" panose="020B0604030504040204" pitchFamily="34" charset="0"/>
            </a:endParaRPr>
          </a:p>
          <a:p>
            <a:pPr>
              <a:lnSpc>
                <a:spcPct val="90000"/>
              </a:lnSpc>
            </a:pPr>
            <a:r>
              <a:rPr lang="fa-IR" altLang="en-US" sz="3000" b="0" dirty="0" smtClean="0"/>
              <a:t>ناظم العقيلي مي نويسد:</a:t>
            </a:r>
          </a:p>
          <a:p>
            <a:pPr algn="justLow">
              <a:lnSpc>
                <a:spcPct val="90000"/>
              </a:lnSpc>
            </a:pPr>
            <a:r>
              <a:rPr lang="fa-IR" altLang="en-US" sz="3000" dirty="0" smtClean="0">
                <a:solidFill>
                  <a:srgbClr val="000080"/>
                </a:solidFill>
                <a:latin typeface="Taher" panose="00000400000000000000" pitchFamily="2" charset="-78"/>
                <a:cs typeface="Times New Roman" panose="02020603050405020304" pitchFamily="18" charset="0"/>
              </a:rPr>
              <a:t>وبعد هذا ان وراث</a:t>
            </a:r>
            <a:r>
              <a:rPr lang="ar-SA" altLang="en-US" sz="3000" dirty="0" smtClean="0">
                <a:solidFill>
                  <a:srgbClr val="000080"/>
                </a:solidFill>
                <a:latin typeface="Taher" panose="00000400000000000000" pitchFamily="2" charset="-78"/>
                <a:cs typeface="Times New Roman" panose="02020603050405020304" pitchFamily="18" charset="0"/>
              </a:rPr>
              <a:t>ة الانبياء و الا</a:t>
            </a:r>
            <a:r>
              <a:rPr lang="fa-IR" altLang="en-US" sz="3000" dirty="0" smtClean="0">
                <a:solidFill>
                  <a:srgbClr val="000080"/>
                </a:solidFill>
                <a:latin typeface="Taher" panose="00000400000000000000" pitchFamily="2" charset="-78"/>
                <a:cs typeface="Times New Roman" panose="02020603050405020304" pitchFamily="18" charset="0"/>
              </a:rPr>
              <a:t>ئم</a:t>
            </a:r>
            <a:r>
              <a:rPr lang="ar-SA" altLang="en-US" sz="3000" dirty="0" smtClean="0">
                <a:solidFill>
                  <a:srgbClr val="000080"/>
                </a:solidFill>
                <a:latin typeface="Taher" panose="00000400000000000000" pitchFamily="2" charset="-78"/>
                <a:cs typeface="Times New Roman" panose="02020603050405020304" pitchFamily="18" charset="0"/>
              </a:rPr>
              <a:t>ة لا تكون الا بوصية خاصة من الله و رسوله’ قال تعالي: </a:t>
            </a:r>
            <a:r>
              <a:rPr lang="fa-IR" altLang="en-US" sz="3300" dirty="0" smtClean="0">
                <a:solidFill>
                  <a:srgbClr val="005317"/>
                </a:solidFill>
                <a:latin typeface="Tahoma" panose="020B0604030504040204" pitchFamily="34" charset="0"/>
                <a:cs typeface="Times New Roman" panose="02020603050405020304" pitchFamily="18" charset="0"/>
              </a:rPr>
              <a:t>{ذُرِّيَّةً بَعْضُهَا مِنْ بَعْض وَاللهُ سَمِيعٌ عَلِيمٌ} (</a:t>
            </a:r>
            <a:r>
              <a:rPr lang="fa-IR" altLang="en-US" sz="2600" dirty="0" smtClean="0">
                <a:solidFill>
                  <a:srgbClr val="FF0000"/>
                </a:solidFill>
                <a:latin typeface="Taher" panose="00000400000000000000" pitchFamily="2" charset="-78"/>
                <a:cs typeface="Times New Roman" panose="02020603050405020304" pitchFamily="18" charset="0"/>
              </a:rPr>
              <a:t>آل عمران: 34) </a:t>
            </a:r>
            <a:r>
              <a:rPr lang="ar-SA" altLang="en-US" sz="3000" dirty="0" smtClean="0">
                <a:solidFill>
                  <a:srgbClr val="000080"/>
                </a:solidFill>
                <a:latin typeface="Taher" panose="00000400000000000000" pitchFamily="2" charset="-78"/>
                <a:cs typeface="Times New Roman" panose="02020603050405020304" pitchFamily="18" charset="0"/>
              </a:rPr>
              <a:t>وهم الا</a:t>
            </a:r>
            <a:r>
              <a:rPr lang="fa-IR" altLang="en-US" sz="3000" dirty="0" smtClean="0">
                <a:solidFill>
                  <a:srgbClr val="000080"/>
                </a:solidFill>
                <a:latin typeface="Taher" panose="00000400000000000000" pitchFamily="2" charset="-78"/>
                <a:cs typeface="Times New Roman" panose="02020603050405020304" pitchFamily="18" charset="0"/>
              </a:rPr>
              <a:t>ئم</a:t>
            </a:r>
            <a:r>
              <a:rPr lang="ar-SA" altLang="en-US" sz="3000" dirty="0" smtClean="0">
                <a:solidFill>
                  <a:srgbClr val="000080"/>
                </a:solidFill>
                <a:latin typeface="Taher" panose="00000400000000000000" pitchFamily="2" charset="-78"/>
                <a:cs typeface="Times New Roman" panose="02020603050405020304" pitchFamily="18" charset="0"/>
              </a:rPr>
              <a:t>ة المعصومون و المهديون من ذرية القا</a:t>
            </a:r>
            <a:r>
              <a:rPr lang="fa-IR" altLang="en-US" sz="3000" dirty="0" smtClean="0">
                <a:solidFill>
                  <a:srgbClr val="000080"/>
                </a:solidFill>
                <a:latin typeface="Taher" panose="00000400000000000000" pitchFamily="2" charset="-78"/>
                <a:cs typeface="Times New Roman" panose="02020603050405020304" pitchFamily="18" charset="0"/>
              </a:rPr>
              <a:t>ئم فمن ادعي من غيرهم انه ورث</a:t>
            </a:r>
            <a:r>
              <a:rPr lang="ar-SA" altLang="en-US" sz="3000" dirty="0" smtClean="0">
                <a:solidFill>
                  <a:srgbClr val="000080"/>
                </a:solidFill>
                <a:latin typeface="Taher" panose="00000400000000000000" pitchFamily="2" charset="-78"/>
                <a:cs typeface="Times New Roman" panose="02020603050405020304" pitchFamily="18" charset="0"/>
              </a:rPr>
              <a:t>ة الانبياء فنقول له هات الوصية والا فانت سارق لحق غيرك</a:t>
            </a:r>
            <a:endParaRPr lang="en-US" altLang="en-US" sz="3000" dirty="0" smtClean="0">
              <a:solidFill>
                <a:srgbClr val="000080"/>
              </a:solidFill>
              <a:latin typeface="Taher" panose="00000400000000000000" pitchFamily="2" charset="-78"/>
              <a:cs typeface="Times New Roman" panose="02020603050405020304" pitchFamily="18" charset="0"/>
            </a:endParaRPr>
          </a:p>
          <a:p>
            <a:pPr>
              <a:lnSpc>
                <a:spcPct val="90000"/>
              </a:lnSpc>
            </a:pPr>
            <a:r>
              <a:rPr lang="ar-SA" altLang="en-US" sz="3000" dirty="0" smtClean="0"/>
              <a:t>4-الوارث عالم لايجهل:</a:t>
            </a:r>
            <a:endParaRPr lang="en-US" altLang="en-US" sz="3000" dirty="0" smtClean="0"/>
          </a:p>
          <a:p>
            <a:pPr>
              <a:lnSpc>
                <a:spcPct val="90000"/>
              </a:lnSpc>
            </a:pPr>
            <a:r>
              <a:rPr lang="ar-SA" altLang="en-US" sz="3000" dirty="0" smtClean="0">
                <a:solidFill>
                  <a:srgbClr val="000080"/>
                </a:solidFill>
              </a:rPr>
              <a:t>اختص الله تعالي الانبياء و المرسلين و الا</a:t>
            </a:r>
            <a:r>
              <a:rPr lang="fa-IR" altLang="en-US" sz="3000" dirty="0" smtClean="0">
                <a:solidFill>
                  <a:srgbClr val="000080"/>
                </a:solidFill>
              </a:rPr>
              <a:t>ئم</a:t>
            </a:r>
            <a:r>
              <a:rPr lang="ar-SA" altLang="en-US" sz="3000" dirty="0" smtClean="0">
                <a:solidFill>
                  <a:srgbClr val="000080"/>
                </a:solidFill>
              </a:rPr>
              <a:t>ة المعصومين بالعلم و الحكمة ليغنيهم عن غيرهم وليميزهم عن </a:t>
            </a:r>
            <a:r>
              <a:rPr lang="fa-IR" altLang="en-US" sz="3000" dirty="0" smtClean="0">
                <a:solidFill>
                  <a:srgbClr val="000080"/>
                </a:solidFill>
              </a:rPr>
              <a:t>س</a:t>
            </a:r>
            <a:r>
              <a:rPr lang="ar-SA" altLang="en-US" sz="3000" dirty="0" smtClean="0">
                <a:solidFill>
                  <a:srgbClr val="000080"/>
                </a:solidFill>
              </a:rPr>
              <a:t>واهم من سا</a:t>
            </a:r>
            <a:r>
              <a:rPr lang="fa-IR" altLang="en-US" sz="3000" dirty="0" smtClean="0">
                <a:solidFill>
                  <a:srgbClr val="000080"/>
                </a:solidFill>
              </a:rPr>
              <a:t>ئر الناس ولإقام</a:t>
            </a:r>
            <a:r>
              <a:rPr lang="ar-SA" altLang="en-US" sz="3000" dirty="0" smtClean="0">
                <a:solidFill>
                  <a:srgbClr val="000080"/>
                </a:solidFill>
              </a:rPr>
              <a:t>ة الحجة علي الخلق بهم</a:t>
            </a:r>
            <a:r>
              <a:rPr lang="fa-IR" altLang="en-US" sz="3000" dirty="0" smtClean="0">
                <a:solidFill>
                  <a:srgbClr val="000080"/>
                </a:solidFill>
              </a:rPr>
              <a:t>.</a:t>
            </a:r>
            <a:r>
              <a:rPr lang="ar-SA" altLang="en-US" sz="3000" dirty="0" smtClean="0">
                <a:solidFill>
                  <a:srgbClr val="000080"/>
                </a:solidFill>
              </a:rPr>
              <a:t> فالحجة علي الخلق لا يتعلم من غيره بل علمه من الله تعالي بخلاف سا</a:t>
            </a:r>
            <a:r>
              <a:rPr lang="fa-IR" altLang="en-US" sz="3000" dirty="0" smtClean="0">
                <a:solidFill>
                  <a:srgbClr val="000080"/>
                </a:solidFill>
              </a:rPr>
              <a:t>ئر الناس فانهم مفتقرون الي تحصيل العلوم من غيرهم فلابد لهم من معلم يميرهم العلم و المعرف</a:t>
            </a:r>
            <a:r>
              <a:rPr lang="ar-SA" altLang="en-US" sz="3000" dirty="0" smtClean="0">
                <a:solidFill>
                  <a:srgbClr val="000080"/>
                </a:solidFill>
              </a:rPr>
              <a:t>ة فمن جعل معلمه الانبياء و المرسلين والحجج الميامين</a:t>
            </a:r>
            <a:r>
              <a:rPr lang="fa-IR" altLang="en-US" sz="3000" dirty="0" smtClean="0">
                <a:solidFill>
                  <a:srgbClr val="000080"/>
                </a:solidFill>
              </a:rPr>
              <a:t> فقد انتهل من العين الصافية التي لا يشوبها كدر.</a:t>
            </a:r>
          </a:p>
          <a:p>
            <a:pPr>
              <a:lnSpc>
                <a:spcPct val="90000"/>
              </a:lnSpc>
            </a:pPr>
            <a:r>
              <a:rPr lang="fa-IR" altLang="en-US" sz="3000" u="sng" dirty="0" smtClean="0">
                <a:hlinkClick r:id="rId2" action="ppaction://hlinkfile"/>
              </a:rPr>
              <a:t>                      من هم ورث</a:t>
            </a:r>
            <a:r>
              <a:rPr lang="ar-SA" altLang="en-US" sz="3000" u="sng" dirty="0" smtClean="0">
                <a:hlinkClick r:id="rId2" action="ppaction://hlinkfile"/>
              </a:rPr>
              <a:t>ة الانبياء نا</a:t>
            </a:r>
            <a:r>
              <a:rPr lang="fa-IR" altLang="en-US" sz="3000" u="sng" dirty="0" smtClean="0">
                <a:hlinkClick r:id="rId2" action="ppaction://hlinkfile"/>
              </a:rPr>
              <a:t>ظم العقيلي ص22</a:t>
            </a:r>
            <a:r>
              <a:rPr lang="fa-IR" altLang="en-US" sz="3000" dirty="0" smtClean="0"/>
              <a:t>...</a:t>
            </a:r>
            <a:endParaRPr lang="en-US" altLang="en-US" sz="3000" dirty="0" smtClean="0"/>
          </a:p>
          <a:p>
            <a:pPr>
              <a:lnSpc>
                <a:spcPct val="90000"/>
              </a:lnSpc>
            </a:pPr>
            <a:endParaRPr lang="en-US" altLang="en-US" sz="3000" dirty="0" smtClean="0"/>
          </a:p>
          <a:p>
            <a:pPr>
              <a:lnSpc>
                <a:spcPct val="90000"/>
              </a:lnSpc>
            </a:pPr>
            <a:endParaRPr lang="fa-IR" altLang="en-US" sz="30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تحصيلات احمد الحسن</a:t>
            </a:r>
            <a:endParaRPr lang="en-US" dirty="0"/>
          </a:p>
        </p:txBody>
      </p:sp>
      <p:sp>
        <p:nvSpPr>
          <p:cNvPr id="37891"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fa-IR" altLang="en-US" sz="2800" dirty="0" smtClean="0">
                <a:solidFill>
                  <a:srgbClr val="FF00FF"/>
                </a:solidFill>
                <a:latin typeface="Cambria" panose="02040503050406030204" pitchFamily="18" charset="0"/>
                <a:cs typeface="Tahoma" panose="020B0604030504040204" pitchFamily="34" charset="0"/>
              </a:rPr>
              <a:t>احمد الحسن نزد حضرت مهدي (ع) درس خوانده</a:t>
            </a:r>
            <a:endParaRPr lang="en-US" altLang="en-US" sz="2800" dirty="0" smtClean="0">
              <a:solidFill>
                <a:srgbClr val="FF00FF"/>
              </a:solidFill>
              <a:latin typeface="Cambria" panose="02040503050406030204" pitchFamily="18" charset="0"/>
              <a:cs typeface="Tahoma" panose="020B0604030504040204" pitchFamily="34" charset="0"/>
            </a:endParaRPr>
          </a:p>
          <a:p>
            <a:r>
              <a:rPr lang="fa-IR" altLang="en-US" dirty="0" smtClean="0"/>
              <a:t>سوال اول: </a:t>
            </a:r>
            <a:r>
              <a:rPr lang="fa-IR" altLang="en-US" dirty="0" smtClean="0">
                <a:solidFill>
                  <a:srgbClr val="000080"/>
                </a:solidFill>
              </a:rPr>
              <a:t>سيد احمد الحسن پيش کدام يک از علماي مرجع درس خوانده است...</a:t>
            </a:r>
            <a:endParaRPr lang="en-US" altLang="en-US" dirty="0" smtClean="0">
              <a:solidFill>
                <a:srgbClr val="000080"/>
              </a:solidFill>
            </a:endParaRPr>
          </a:p>
          <a:p>
            <a:r>
              <a:rPr lang="fa-IR" altLang="en-US" dirty="0" smtClean="0">
                <a:solidFill>
                  <a:srgbClr val="000080"/>
                </a:solidFill>
              </a:rPr>
              <a:t>ج س1/ سيد احمد الحسن نزد امام مهدي درس خوانده است و دروسي که مراجع داده اند و مي دهند با وي هيچ ارتباطي ندارد.</a:t>
            </a:r>
            <a:endParaRPr lang="en-US" altLang="en-US" dirty="0" smtClean="0">
              <a:solidFill>
                <a:srgbClr val="000080"/>
              </a:solidFill>
            </a:endParaRPr>
          </a:p>
          <a:p>
            <a:r>
              <a:rPr lang="fa-IR" altLang="en-US" dirty="0" smtClean="0">
                <a:solidFill>
                  <a:srgbClr val="000080"/>
                </a:solidFill>
              </a:rPr>
              <a:t>او مبلغ و هموار كننده ظهور امام مهدي (ع) است و از استان بصره عراق مي باشد</a:t>
            </a:r>
            <a:endParaRPr lang="en-US" altLang="en-US" dirty="0" smtClean="0">
              <a:solidFill>
                <a:srgbClr val="000080"/>
              </a:solidFill>
            </a:endParaRPr>
          </a:p>
          <a:p>
            <a:r>
              <a:rPr lang="fa-IR" altLang="en-US" u="sng" dirty="0" smtClean="0">
                <a:hlinkClick r:id="rId2" action="ppaction://hlinkfile"/>
              </a:rPr>
              <a:t>جواب هاي روشن کننده از راه امواج  سيد احمد الحسن قسمت اول ص 59</a:t>
            </a:r>
            <a:endParaRPr lang="fa-IR" altLang="en-US" u="sng" dirty="0" smtClean="0"/>
          </a:p>
          <a:p>
            <a:endParaRPr lang="fa-IR" altLang="en-US" sz="2800" dirty="0" smtClean="0">
              <a:solidFill>
                <a:srgbClr val="FF00FF"/>
              </a:solidFill>
              <a:latin typeface="Cambria" panose="02040503050406030204" pitchFamily="18" charset="0"/>
              <a:cs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cs typeface="B Badr" panose="00000400000000000000" pitchFamily="2" charset="-78"/>
              </a:rPr>
              <a:t>پاسخ فتحيه به سخنان </a:t>
            </a:r>
            <a:r>
              <a:rPr lang="fa-IR" dirty="0" smtClean="0">
                <a:cs typeface="B Badr" panose="00000400000000000000" pitchFamily="2" charset="-78"/>
              </a:rPr>
              <a:t>آیت الله حسینی قزوینی</a:t>
            </a:r>
            <a:endParaRPr lang="en-US" dirty="0">
              <a:cs typeface="B Badr" panose="00000400000000000000" pitchFamily="2" charset="-78"/>
            </a:endParaRPr>
          </a:p>
        </p:txBody>
      </p:sp>
      <p:sp>
        <p:nvSpPr>
          <p:cNvPr id="38915"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fa-IR" altLang="en-US" sz="2800" dirty="0" smtClean="0">
                <a:solidFill>
                  <a:srgbClr val="FF00FF"/>
                </a:solidFill>
                <a:latin typeface="Cambria" panose="02040503050406030204" pitchFamily="18" charset="0"/>
                <a:cs typeface="B Badr" panose="00000400000000000000" pitchFamily="2" charset="-78"/>
              </a:rPr>
              <a:t>پاسخ فتحيه </a:t>
            </a:r>
            <a:r>
              <a:rPr lang="fa-IR" altLang="en-US" sz="2800" smtClean="0">
                <a:solidFill>
                  <a:srgbClr val="FF00FF"/>
                </a:solidFill>
                <a:latin typeface="Cambria" panose="02040503050406030204" pitchFamily="18" charset="0"/>
                <a:cs typeface="B Badr" panose="00000400000000000000" pitchFamily="2" charset="-78"/>
              </a:rPr>
              <a:t>به </a:t>
            </a:r>
            <a:r>
              <a:rPr lang="fa-IR" altLang="en-US" sz="2800" smtClean="0">
                <a:solidFill>
                  <a:srgbClr val="FF00FF"/>
                </a:solidFill>
                <a:latin typeface="Cambria" panose="02040503050406030204" pitchFamily="18" charset="0"/>
                <a:cs typeface="B Badr" panose="00000400000000000000" pitchFamily="2" charset="-78"/>
              </a:rPr>
              <a:t>سخنان آیت الله حسینی قزوینی</a:t>
            </a:r>
            <a:endParaRPr lang="fa-IR" altLang="en-US" sz="2800" dirty="0" smtClean="0">
              <a:solidFill>
                <a:srgbClr val="FF00FF"/>
              </a:solidFill>
              <a:latin typeface="Cambria" panose="02040503050406030204" pitchFamily="18" charset="0"/>
              <a:cs typeface="B Badr" panose="00000400000000000000" pitchFamily="2" charset="-78"/>
            </a:endParaRPr>
          </a:p>
          <a:p>
            <a:r>
              <a:rPr lang="fa-IR" altLang="en-US" b="0" dirty="0" smtClean="0">
                <a:cs typeface="B Badr" panose="00000400000000000000" pitchFamily="2" charset="-78"/>
              </a:rPr>
              <a:t>آقاي قزويني عزيز شما مگر در پايه اول حوزه منطق نخوانديد؟! مگر در آنجا نگفتيد که در تناقض هشت وحدت شرط دان! شما خواستيد تناقض پيدا کنيد؟!</a:t>
            </a:r>
            <a:endParaRPr lang="en-US" altLang="en-US" dirty="0" smtClean="0">
              <a:cs typeface="B Badr" panose="00000400000000000000" pitchFamily="2" charset="-78"/>
            </a:endParaRPr>
          </a:p>
          <a:p>
            <a:r>
              <a:rPr lang="fa-IR" altLang="en-US" b="0" dirty="0" smtClean="0">
                <a:cs typeface="B Badr" panose="00000400000000000000" pitchFamily="2" charset="-78"/>
              </a:rPr>
              <a:t>برادر عزيز «سيد أحمد الحسن» علوم تجربي طبيعي مهندسي را در دانشگاه بصره خوانده است، نه علم امامت!! ايشان علم امامت را از پدرش امام مهدي (عليه السلام) ياد گرفته است. کجاي اين حرف‌ها با هم تناقض دارد؟! انصافاً کارهاي خود را ببينيد!!</a:t>
            </a:r>
            <a:endParaRPr lang="en-US" altLang="en-US" dirty="0" smtClean="0">
              <a:cs typeface="B Badr" panose="00000400000000000000" pitchFamily="2" charset="-78"/>
            </a:endParaRPr>
          </a:p>
          <a:p>
            <a:r>
              <a:rPr lang="fa-IR" altLang="en-US" b="0" dirty="0" smtClean="0">
                <a:cs typeface="B Badr" panose="00000400000000000000" pitchFamily="2" charset="-78"/>
              </a:rPr>
              <a:t>«سيد أحمد الحسن» اصلاً در حوزه علميه نجف درس نخوانده و طلبه حوزه نجف نبوده است، بلکه به آنجا براي درس دادن و اصلاح آمده است.</a:t>
            </a:r>
            <a:endParaRPr lang="en-US" altLang="en-US" dirty="0" smtClean="0">
              <a:cs typeface="B Badr" panose="00000400000000000000" pitchFamily="2" charset="-78"/>
            </a:endParaRPr>
          </a:p>
          <a:p>
            <a:endParaRPr lang="fa-IR" altLang="en-US" sz="2800" dirty="0" smtClean="0">
              <a:solidFill>
                <a:srgbClr val="FF00FF"/>
              </a:solidFill>
              <a:latin typeface="Cambria" panose="02040503050406030204" pitchFamily="18" charset="0"/>
              <a:cs typeface="B Badr" panose="00000400000000000000"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cs typeface="B Badr" panose="00000400000000000000" pitchFamily="2" charset="-78"/>
              </a:rPr>
              <a:t>پاسخ </a:t>
            </a:r>
            <a:r>
              <a:rPr lang="fa-IR" dirty="0" smtClean="0">
                <a:cs typeface="B Badr" panose="00000400000000000000" pitchFamily="2" charset="-78"/>
              </a:rPr>
              <a:t>آیت الله حسینی قزوینی به </a:t>
            </a:r>
            <a:r>
              <a:rPr lang="fa-IR" dirty="0" smtClean="0">
                <a:cs typeface="B Badr" panose="00000400000000000000" pitchFamily="2" charset="-78"/>
              </a:rPr>
              <a:t>سخنان فتحيه</a:t>
            </a:r>
            <a:endParaRPr lang="en-US" dirty="0">
              <a:cs typeface="B Badr" panose="00000400000000000000" pitchFamily="2" charset="-78"/>
            </a:endParaRPr>
          </a:p>
        </p:txBody>
      </p:sp>
      <p:sp>
        <p:nvSpPr>
          <p:cNvPr id="3" name="Content Placeholder 2"/>
          <p:cNvSpPr>
            <a:spLocks noGrp="1"/>
          </p:cNvSpPr>
          <p:nvPr>
            <p:ph idx="1"/>
          </p:nvPr>
        </p:nvSpPr>
        <p:spPr>
          <a:xfrm>
            <a:off x="503238" y="781050"/>
            <a:ext cx="11256962" cy="6076950"/>
          </a:xfrm>
        </p:spPr>
        <p:txBody>
          <a:bodyPr rtlCol="0">
            <a:normAutofit fontScale="92500" lnSpcReduction="10000"/>
          </a:bodyPr>
          <a:lstStyle/>
          <a:p>
            <a:pPr fontAlgn="auto">
              <a:spcAft>
                <a:spcPts val="0"/>
              </a:spcAft>
              <a:defRPr/>
            </a:pPr>
            <a:r>
              <a:rPr lang="fa-IR" sz="3000" dirty="0">
                <a:solidFill>
                  <a:srgbClr val="FF00FF"/>
                </a:solidFill>
                <a:latin typeface="Cambria" panose="02040503050406030204" pitchFamily="18" charset="0"/>
                <a:cs typeface="B Badr" panose="00000400000000000000" pitchFamily="2" charset="-78"/>
              </a:rPr>
              <a:t>پاسخ </a:t>
            </a:r>
            <a:r>
              <a:rPr lang="fa-IR" sz="3000" dirty="0" smtClean="0">
                <a:solidFill>
                  <a:srgbClr val="FF00FF"/>
                </a:solidFill>
                <a:latin typeface="Cambria" panose="02040503050406030204" pitchFamily="18" charset="0"/>
                <a:cs typeface="B Badr" panose="00000400000000000000" pitchFamily="2" charset="-78"/>
              </a:rPr>
              <a:t>به سخنان فتحية</a:t>
            </a:r>
            <a:r>
              <a:rPr lang="fa-IR" sz="3000" dirty="0">
                <a:solidFill>
                  <a:srgbClr val="FF00FF"/>
                </a:solidFill>
                <a:latin typeface="Cambria" panose="02040503050406030204" pitchFamily="18" charset="0"/>
                <a:cs typeface="B Badr" panose="00000400000000000000" pitchFamily="2" charset="-78"/>
              </a:rPr>
              <a:t>:</a:t>
            </a:r>
          </a:p>
          <a:p>
            <a:pPr fontAlgn="auto">
              <a:spcAft>
                <a:spcPts val="0"/>
              </a:spcAft>
              <a:defRPr/>
            </a:pPr>
            <a:r>
              <a:rPr lang="fa-IR" b="0" dirty="0">
                <a:cs typeface="B Badr" panose="00000400000000000000" pitchFamily="2" charset="-78"/>
              </a:rPr>
              <a:t>شما می گوييد «سيد أحمد الحسن» اصلاً در حوزه علميه نجف درس نخوانده و طلبه حوزه نجف نبوده است، بلکه به آنجا براي درس دادن و اصلاح آمده است.</a:t>
            </a:r>
            <a:endParaRPr lang="en-US" dirty="0">
              <a:cs typeface="B Badr" panose="00000400000000000000" pitchFamily="2" charset="-78"/>
            </a:endParaRPr>
          </a:p>
          <a:p>
            <a:pPr fontAlgn="auto">
              <a:spcAft>
                <a:spcPts val="0"/>
              </a:spcAft>
              <a:defRPr/>
            </a:pPr>
            <a:r>
              <a:rPr lang="fa-IR" b="0" dirty="0">
                <a:cs typeface="B Badr" panose="00000400000000000000" pitchFamily="2" charset="-78"/>
              </a:rPr>
              <a:t>خود ايشان مي</a:t>
            </a:r>
            <a:r>
              <a:rPr lang="en-US" dirty="0">
                <a:cs typeface="B Badr" panose="00000400000000000000" pitchFamily="2" charset="-78"/>
              </a:rPr>
              <a:t>‌</a:t>
            </a:r>
            <a:r>
              <a:rPr lang="fa-IR" b="0" dirty="0">
                <a:cs typeface="B Badr" panose="00000400000000000000" pitchFamily="2" charset="-78"/>
              </a:rPr>
              <a:t>نويسد:  </a:t>
            </a:r>
            <a:r>
              <a:rPr lang="fa-IR" dirty="0">
                <a:cs typeface="B Badr" panose="00000400000000000000" pitchFamily="2" charset="-78"/>
              </a:rPr>
              <a:t> به نجف نقل مکان کردم و در آنجا به قصد تحصيل علوم ديني ساکن شدم. </a:t>
            </a:r>
            <a:r>
              <a:rPr lang="fa-IR" u="sng" dirty="0">
                <a:cs typeface="B Badr" panose="00000400000000000000" pitchFamily="2" charset="-78"/>
                <a:hlinkClick r:id="rId2"/>
              </a:rPr>
              <a:t>جواب هاي روشن کننده ج2 ص91</a:t>
            </a:r>
            <a:r>
              <a:rPr lang="fa-IR" dirty="0">
                <a:cs typeface="B Badr" panose="00000400000000000000" pitchFamily="2" charset="-78"/>
              </a:rPr>
              <a:t>...</a:t>
            </a:r>
            <a:endParaRPr lang="en-US" dirty="0">
              <a:cs typeface="B Badr" panose="00000400000000000000" pitchFamily="2" charset="-78"/>
            </a:endParaRPr>
          </a:p>
          <a:p>
            <a:pPr fontAlgn="auto">
              <a:spcAft>
                <a:spcPts val="0"/>
              </a:spcAft>
              <a:defRPr/>
            </a:pPr>
            <a:r>
              <a:rPr lang="fa-IR" b="0" dirty="0">
                <a:cs typeface="B Badr" panose="00000400000000000000" pitchFamily="2" charset="-78"/>
              </a:rPr>
              <a:t>و اگر كسي نزد حضرت ولي عصر ارواحنا فداه درس خوانده باشد ديگر نيازي به حوزه هاي علميه ندارد مگر اين كه امام مورد نظر شما علوم حوزوي بلد نباشد.</a:t>
            </a:r>
            <a:endParaRPr lang="en-US" dirty="0">
              <a:cs typeface="B Badr" panose="00000400000000000000" pitchFamily="2" charset="-78"/>
            </a:endParaRPr>
          </a:p>
          <a:p>
            <a:pPr fontAlgn="auto">
              <a:spcAft>
                <a:spcPts val="0"/>
              </a:spcAft>
              <a:defRPr/>
            </a:pPr>
            <a:r>
              <a:rPr lang="fa-IR" b="0" dirty="0">
                <a:cs typeface="B Badr" panose="00000400000000000000" pitchFamily="2" charset="-78"/>
              </a:rPr>
              <a:t>علاوه بر اين كه ناظم عقيلي عقل منفصل احمد الحسن مي نويسد كه حجت الهي از غير خودش تعليم نمي گيرد:</a:t>
            </a:r>
            <a:endParaRPr lang="en-US" dirty="0">
              <a:cs typeface="B Badr" panose="00000400000000000000" pitchFamily="2" charset="-78"/>
            </a:endParaRPr>
          </a:p>
          <a:p>
            <a:pPr fontAlgn="auto">
              <a:spcAft>
                <a:spcPts val="0"/>
              </a:spcAft>
              <a:defRPr/>
            </a:pPr>
            <a:r>
              <a:rPr lang="fa-IR" dirty="0">
                <a:cs typeface="B Badr" panose="00000400000000000000" pitchFamily="2" charset="-78"/>
              </a:rPr>
              <a:t>خداوند متعال، انبياء و فرستادگان و ائمه معصومين را به علم و حکمت مخصوص گردانده است ... پس حجت الهي، از غير خودش تعليم نمي گيرد بلکه علم او از خداوند متعال است.</a:t>
            </a:r>
            <a:endParaRPr lang="en-US" dirty="0">
              <a:cs typeface="B Badr" panose="00000400000000000000" pitchFamily="2" charset="-78"/>
            </a:endParaRPr>
          </a:p>
          <a:p>
            <a:pPr fontAlgn="auto">
              <a:spcAft>
                <a:spcPts val="0"/>
              </a:spcAft>
              <a:defRPr/>
            </a:pPr>
            <a:r>
              <a:rPr lang="fa-IR" u="sng" dirty="0">
                <a:cs typeface="B Badr" panose="00000400000000000000" pitchFamily="2" charset="-78"/>
                <a:hlinkClick r:id="rId3"/>
              </a:rPr>
              <a:t>من هم ورث</a:t>
            </a:r>
            <a:r>
              <a:rPr lang="ar-SA" u="sng" dirty="0">
                <a:cs typeface="B Badr" panose="00000400000000000000" pitchFamily="2" charset="-78"/>
                <a:hlinkClick r:id="rId3"/>
              </a:rPr>
              <a:t>ة الانبياء نا</a:t>
            </a:r>
            <a:r>
              <a:rPr lang="fa-IR" u="sng" dirty="0">
                <a:cs typeface="B Badr" panose="00000400000000000000" pitchFamily="2" charset="-78"/>
                <a:hlinkClick r:id="rId3"/>
              </a:rPr>
              <a:t>ظم العقيلي ص22</a:t>
            </a:r>
            <a:r>
              <a:rPr lang="fa-IR" dirty="0">
                <a:cs typeface="B Badr" panose="00000400000000000000" pitchFamily="2" charset="-78"/>
              </a:rPr>
              <a:t>...</a:t>
            </a:r>
            <a:endParaRPr lang="en-US" dirty="0">
              <a:cs typeface="B Badr" panose="00000400000000000000" pitchFamily="2" charset="-78"/>
            </a:endParaRPr>
          </a:p>
          <a:p>
            <a:pPr fontAlgn="auto">
              <a:spcAft>
                <a:spcPts val="0"/>
              </a:spcAft>
              <a:defRPr/>
            </a:pPr>
            <a:endParaRPr lang="fa-IR" sz="2800" dirty="0">
              <a:solidFill>
                <a:srgbClr val="FF00FF"/>
              </a:solidFill>
              <a:latin typeface="Cambria" panose="02040503050406030204" pitchFamily="18" charset="0"/>
              <a:cs typeface="B Badr" panose="00000400000000000000"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276872"/>
            <a:ext cx="6400800" cy="2880320"/>
          </a:xfrm>
        </p:spPr>
        <p:txBody>
          <a:bodyPr rtlCol="0">
            <a:noAutofit/>
          </a:bodyPr>
          <a:lstStyle/>
          <a:p>
            <a:pPr algn="ctr" fontAlgn="auto">
              <a:spcAft>
                <a:spcPts val="0"/>
              </a:spcAft>
              <a:defRPr/>
            </a:pPr>
            <a:r>
              <a:rPr lang="fa-IR" sz="9600" b="1" dirty="0">
                <a:ln>
                  <a:solidFill>
                    <a:srgbClr val="00B050"/>
                  </a:solidFill>
                </a:ln>
                <a:effectLst>
                  <a:glow rad="63500">
                    <a:schemeClr val="accent4">
                      <a:satMod val="175000"/>
                      <a:alpha val="40000"/>
                    </a:schemeClr>
                  </a:glow>
                </a:effectLst>
                <a:cs typeface="Tahoma" panose="020B0604030504040204" pitchFamily="34" charset="0"/>
              </a:rPr>
              <a:t>توهين</a:t>
            </a:r>
          </a:p>
          <a:p>
            <a:pPr algn="ctr" fontAlgn="auto">
              <a:spcAft>
                <a:spcPts val="0"/>
              </a:spcAft>
              <a:defRPr/>
            </a:pPr>
            <a:r>
              <a:rPr lang="fa-IR" sz="5400" b="1" dirty="0">
                <a:ln>
                  <a:solidFill>
                    <a:srgbClr val="00B050"/>
                  </a:solidFill>
                </a:ln>
                <a:effectLst>
                  <a:glow rad="63500">
                    <a:schemeClr val="accent4">
                      <a:satMod val="175000"/>
                      <a:alpha val="40000"/>
                    </a:schemeClr>
                  </a:glow>
                </a:effectLst>
                <a:cs typeface="Tahoma" panose="020B0604030504040204" pitchFamily="34" charset="0"/>
              </a:rPr>
              <a:t>به مرجعيت</a:t>
            </a:r>
            <a:endParaRPr lang="fa-IR" sz="6600" b="1" dirty="0">
              <a:ln>
                <a:solidFill>
                  <a:srgbClr val="00B050"/>
                </a:solidFill>
              </a:ln>
              <a:effectLst>
                <a:glow rad="63500">
                  <a:schemeClr val="accent4">
                    <a:satMod val="175000"/>
                    <a:alpha val="40000"/>
                  </a:schemeClr>
                </a:glow>
              </a:effectLst>
              <a:cs typeface="Tahoma" panose="020B0604030504040204" pitchFamily="34" charset="0"/>
            </a:endParaRPr>
          </a:p>
        </p:txBody>
      </p:sp>
    </p:spTree>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توهين به حوزه و مرجعيت و علماء شيعه</a:t>
            </a:r>
            <a:endParaRPr lang="en-US" dirty="0"/>
          </a:p>
        </p:txBody>
      </p:sp>
      <p:sp>
        <p:nvSpPr>
          <p:cNvPr id="3" name="Content Placeholder 2"/>
          <p:cNvSpPr>
            <a:spLocks noGrp="1"/>
          </p:cNvSpPr>
          <p:nvPr>
            <p:ph idx="1"/>
          </p:nvPr>
        </p:nvSpPr>
        <p:spPr>
          <a:xfrm>
            <a:off x="503728" y="781676"/>
            <a:ext cx="11256901" cy="6076324"/>
          </a:xfrm>
        </p:spPr>
        <p:txBody>
          <a:bodyPr rtlCol="0">
            <a:normAutofit lnSpcReduction="10000"/>
          </a:bodyPr>
          <a:lstStyle/>
          <a:p>
            <a:pPr marL="180340" fontAlgn="auto">
              <a:spcBef>
                <a:spcPts val="1200"/>
              </a:spcBef>
              <a:spcAft>
                <a:spcPts val="600"/>
              </a:spcAft>
              <a:defRPr/>
            </a:pPr>
            <a:r>
              <a:rPr lang="fa-IR" dirty="0">
                <a:solidFill>
                  <a:srgbClr val="FF00FF"/>
                </a:solidFill>
                <a:latin typeface="Cambria" panose="02040503050406030204" pitchFamily="18" charset="0"/>
                <a:ea typeface="Times New Roman" panose="02020603050405020304" pitchFamily="18" charset="0"/>
                <a:cs typeface="Tahoma" panose="020B0604030504040204" pitchFamily="34" charset="0"/>
              </a:rPr>
              <a:t>در زمان غيبت در حوزه چيزي جز جهل نيست</a:t>
            </a:r>
            <a:endParaRPr lang="en-US" dirty="0">
              <a:solidFill>
                <a:srgbClr val="FF00FF"/>
              </a:solidFill>
              <a:latin typeface="Cambria" panose="02040503050406030204" pitchFamily="18" charset="0"/>
              <a:ea typeface="Times New Roman" panose="02020603050405020304" pitchFamily="18" charset="0"/>
            </a:endParaRPr>
          </a:p>
          <a:p>
            <a:pPr fontAlgn="auto">
              <a:spcAft>
                <a:spcPts val="0"/>
              </a:spcAft>
              <a:defRPr/>
            </a:pPr>
            <a:r>
              <a:rPr lang="fa-IR" dirty="0"/>
              <a:t>احمد: يعني در دوران غيبت علم از شما برداشته مي شود و  در کلاسهاي درس و حوزه جز جهل نيست</a:t>
            </a:r>
            <a:endParaRPr lang="en-US" dirty="0"/>
          </a:p>
          <a:p>
            <a:pPr fontAlgn="auto">
              <a:spcAft>
                <a:spcPts val="0"/>
              </a:spcAft>
              <a:defRPr/>
            </a:pPr>
            <a:r>
              <a:rPr lang="fa-IR" u="sng" dirty="0">
                <a:hlinkClick r:id="rId2" action="ppaction://hlinkfile"/>
              </a:rPr>
              <a:t>متشابهات ج4 ص28.</a:t>
            </a:r>
            <a:r>
              <a:rPr lang="fa-IR" dirty="0"/>
              <a:t>..</a:t>
            </a:r>
          </a:p>
          <a:p>
            <a:pPr marL="180340" fontAlgn="auto">
              <a:spcBef>
                <a:spcPts val="1200"/>
              </a:spcBef>
              <a:spcAft>
                <a:spcPts val="600"/>
              </a:spcAft>
              <a:defRPr/>
            </a:pPr>
            <a:r>
              <a:rPr lang="fa-IR" dirty="0">
                <a:solidFill>
                  <a:srgbClr val="FF00FF"/>
                </a:solidFill>
                <a:latin typeface="Cambria" panose="02040503050406030204" pitchFamily="18" charset="0"/>
                <a:ea typeface="Times New Roman" panose="02020603050405020304" pitchFamily="18" charset="0"/>
                <a:cs typeface="Tahoma" panose="020B0604030504040204" pitchFamily="34" charset="0"/>
              </a:rPr>
              <a:t>مرجعيت علما و تقليد از آنان باطل است</a:t>
            </a:r>
            <a:endParaRPr lang="en-US" dirty="0">
              <a:solidFill>
                <a:srgbClr val="FF00FF"/>
              </a:solidFill>
              <a:latin typeface="Cambria" panose="02040503050406030204" pitchFamily="18" charset="0"/>
              <a:ea typeface="Times New Roman" panose="02020603050405020304" pitchFamily="18" charset="0"/>
            </a:endParaRPr>
          </a:p>
          <a:p>
            <a:pPr fontAlgn="auto">
              <a:spcAft>
                <a:spcPts val="0"/>
              </a:spcAft>
              <a:defRPr/>
            </a:pPr>
            <a:r>
              <a:rPr lang="fa-IR" dirty="0"/>
              <a:t>سوال / ۴۴: من سؤالي دارم دوست دارم از سيد احمد الحسن بپرسم. از شما نقل شده است که </a:t>
            </a:r>
            <a:r>
              <a:rPr lang="fa-IR" dirty="0">
                <a:ln>
                  <a:solidFill>
                    <a:srgbClr val="FF0000"/>
                  </a:solidFill>
                </a:ln>
              </a:rPr>
              <a:t>مرجعيت علما را باطل مي دانيد </a:t>
            </a:r>
            <a:r>
              <a:rPr lang="fa-IR" dirty="0"/>
              <a:t>پس شخصي مکلف چطور مي تواند احکام ديني را دريابد ؟ </a:t>
            </a:r>
          </a:p>
          <a:p>
            <a:pPr fontAlgn="auto">
              <a:spcAft>
                <a:spcPts val="0"/>
              </a:spcAft>
              <a:defRPr/>
            </a:pPr>
            <a:r>
              <a:rPr lang="fa-IR" dirty="0"/>
              <a:t>جواب: شما در مورد </a:t>
            </a:r>
            <a:r>
              <a:rPr lang="fa-IR" dirty="0">
                <a:ln>
                  <a:solidFill>
                    <a:srgbClr val="FF0000"/>
                  </a:solidFill>
                </a:ln>
              </a:rPr>
              <a:t>هر حکم شرعي که سوال داريد بپرسيد</a:t>
            </a:r>
            <a:r>
              <a:rPr lang="fa-IR" dirty="0"/>
              <a:t> و من جواب را برايتان ارسال ميکنم</a:t>
            </a:r>
            <a:endParaRPr lang="en-US" dirty="0"/>
          </a:p>
          <a:p>
            <a:pPr fontAlgn="auto">
              <a:spcAft>
                <a:spcPts val="0"/>
              </a:spcAft>
              <a:defRPr/>
            </a:pPr>
            <a:r>
              <a:rPr lang="fa-IR" u="sng" dirty="0">
                <a:hlinkClick r:id="rId3" action="ppaction://hlinkfile"/>
              </a:rPr>
              <a:t>جوابهاي روشن کننده از </a:t>
            </a:r>
            <a:r>
              <a:rPr lang="fa-IR" u="sng" dirty="0" smtClean="0">
                <a:hlinkClick r:id="rId3" action="ppaction://hlinkfile"/>
              </a:rPr>
              <a:t>راه </a:t>
            </a:r>
            <a:r>
              <a:rPr lang="fa-IR" u="sng" dirty="0">
                <a:hlinkClick r:id="rId3" action="ppaction://hlinkfile"/>
              </a:rPr>
              <a:t>امواج قسمت اول ص103.</a:t>
            </a:r>
            <a:r>
              <a:rPr lang="fa-IR" dirty="0"/>
              <a:t>..</a:t>
            </a:r>
            <a:endParaRPr lang="en-US" dirty="0"/>
          </a:p>
          <a:p>
            <a:pPr fontAlgn="auto">
              <a:spcAft>
                <a:spcPts val="0"/>
              </a:spcAft>
              <a:defRPr/>
            </a:pPr>
            <a:endParaRPr lang="en-US" dirty="0"/>
          </a:p>
          <a:p>
            <a:pPr fontAlgn="auto">
              <a:spcAft>
                <a:spcPts val="0"/>
              </a:spcAft>
              <a:defRPr/>
            </a:pPr>
            <a:endParaRPr lang="fa-I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276872"/>
            <a:ext cx="6400800" cy="2880320"/>
          </a:xfrm>
        </p:spPr>
        <p:txBody>
          <a:bodyPr rtlCol="0">
            <a:noAutofit/>
          </a:bodyPr>
          <a:lstStyle/>
          <a:p>
            <a:pPr algn="ctr" fontAlgn="auto">
              <a:spcAft>
                <a:spcPts val="0"/>
              </a:spcAft>
              <a:defRPr/>
            </a:pPr>
            <a:r>
              <a:rPr lang="fa-IR" sz="4400" b="1" dirty="0">
                <a:ln>
                  <a:solidFill>
                    <a:srgbClr val="00B050"/>
                  </a:solidFill>
                </a:ln>
                <a:effectLst>
                  <a:glow rad="63500">
                    <a:schemeClr val="accent4">
                      <a:satMod val="175000"/>
                      <a:alpha val="40000"/>
                    </a:schemeClr>
                  </a:glow>
                </a:effectLst>
                <a:cs typeface="Tahoma" panose="020B0604030504040204" pitchFamily="34" charset="0"/>
              </a:rPr>
              <a:t>ارجاع ائمه </a:t>
            </a:r>
            <a:r>
              <a:rPr lang="fa-IR" sz="4400" b="1" dirty="0" smtClean="0">
                <a:ln>
                  <a:solidFill>
                    <a:srgbClr val="00B050"/>
                  </a:solidFill>
                </a:ln>
                <a:effectLst>
                  <a:glow rad="63500">
                    <a:schemeClr val="accent4">
                      <a:satMod val="175000"/>
                      <a:alpha val="40000"/>
                    </a:schemeClr>
                  </a:glow>
                </a:effectLst>
                <a:cs typeface="Tahoma" panose="020B0604030504040204" pitchFamily="34" charset="0"/>
              </a:rPr>
              <a:t>اطهار (علیهم السلام) </a:t>
            </a:r>
            <a:endParaRPr lang="fa-IR" sz="4400" b="1" dirty="0">
              <a:ln>
                <a:solidFill>
                  <a:srgbClr val="00B050"/>
                </a:solidFill>
              </a:ln>
              <a:effectLst>
                <a:glow rad="63500">
                  <a:schemeClr val="accent4">
                    <a:satMod val="175000"/>
                    <a:alpha val="40000"/>
                  </a:schemeClr>
                </a:glow>
              </a:effectLst>
              <a:cs typeface="Tahoma" panose="020B0604030504040204" pitchFamily="34" charset="0"/>
            </a:endParaRPr>
          </a:p>
          <a:p>
            <a:pPr algn="ctr" fontAlgn="auto">
              <a:spcAft>
                <a:spcPts val="0"/>
              </a:spcAft>
              <a:defRPr/>
            </a:pPr>
            <a:r>
              <a:rPr lang="fa-IR" sz="4400" b="1" dirty="0">
                <a:ln>
                  <a:solidFill>
                    <a:srgbClr val="00B050"/>
                  </a:solidFill>
                </a:ln>
                <a:effectLst>
                  <a:glow rad="63500">
                    <a:schemeClr val="accent4">
                      <a:satMod val="175000"/>
                      <a:alpha val="40000"/>
                    </a:schemeClr>
                  </a:glow>
                </a:effectLst>
                <a:cs typeface="Tahoma" panose="020B0604030504040204" pitchFamily="34" charset="0"/>
              </a:rPr>
              <a:t>به روات ثقه و مورد اعتماد</a:t>
            </a:r>
          </a:p>
        </p:txBody>
      </p:sp>
    </p:spTree>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ارجاع ائمه مردم را به روات ثقه و مورد اعتماد </a:t>
            </a:r>
            <a:endParaRPr lang="en-US" dirty="0"/>
          </a:p>
        </p:txBody>
      </p:sp>
      <p:sp>
        <p:nvSpPr>
          <p:cNvPr id="3" name="Content Placeholder 2"/>
          <p:cNvSpPr>
            <a:spLocks noGrp="1"/>
          </p:cNvSpPr>
          <p:nvPr>
            <p:ph idx="1"/>
          </p:nvPr>
        </p:nvSpPr>
        <p:spPr>
          <a:xfrm>
            <a:off x="503238" y="781050"/>
            <a:ext cx="11256962" cy="6076950"/>
          </a:xfrm>
        </p:spPr>
        <p:txBody>
          <a:bodyPr>
            <a:normAutofit/>
          </a:bodyPr>
          <a:lstStyle/>
          <a:p>
            <a:pPr marL="179388">
              <a:spcBef>
                <a:spcPts val="1200"/>
              </a:spcBef>
              <a:spcAft>
                <a:spcPts val="600"/>
              </a:spcAft>
            </a:pPr>
            <a:r>
              <a:rPr lang="fa-IR" altLang="en-US" sz="28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ارجاع امام صادق (ع) به ابو بصير (عَلَيْكَ بِالْأَسَدِيِّ يَعْنِي أَبَا بَصِيرٍ)</a:t>
            </a:r>
            <a:endParaRPr lang="en-US" altLang="en-US" sz="2800" dirty="0" smtClean="0">
              <a:solidFill>
                <a:srgbClr val="FF00FF"/>
              </a:solidFill>
              <a:latin typeface="Cambria" panose="02040503050406030204" pitchFamily="18" charset="0"/>
              <a:cs typeface="Times New Roman" panose="02020603050405020304" pitchFamily="18" charset="0"/>
            </a:endParaRPr>
          </a:p>
          <a:p>
            <a:pPr marL="179388" algn="justLow"/>
            <a:r>
              <a:rPr lang="fa-IR" altLang="en-US" dirty="0" smtClean="0">
                <a:solidFill>
                  <a:srgbClr val="780000"/>
                </a:solidFill>
                <a:latin typeface="Taher" panose="00000400000000000000" pitchFamily="2" charset="-78"/>
                <a:cs typeface="Times New Roman" panose="02020603050405020304" pitchFamily="18" charset="0"/>
              </a:rPr>
              <a:t>وَ بِالْإِسْنَادِ عَنِ ابْنِ أَبِي عُمَيْرٍ عَنْ شُعَيْبٍ الْعَقَرْقُوفِيِّ قَالَ:</a:t>
            </a:r>
            <a:r>
              <a:rPr lang="fa-IR" altLang="en-US" dirty="0" smtClean="0">
                <a:solidFill>
                  <a:srgbClr val="000080"/>
                </a:solidFill>
                <a:latin typeface="Taher" panose="00000400000000000000" pitchFamily="2" charset="-78"/>
                <a:cs typeface="Times New Roman" panose="02020603050405020304" pitchFamily="18" charset="0"/>
              </a:rPr>
              <a:t> قُلْتُ لِأَبِي عَبْدِ اللَّهِ  رُبَّمَا </a:t>
            </a:r>
            <a:r>
              <a:rPr lang="fa-IR" altLang="en-US" dirty="0" smtClean="0">
                <a:solidFill>
                  <a:srgbClr val="D30000"/>
                </a:solidFill>
                <a:latin typeface="Taher" panose="00000400000000000000" pitchFamily="2" charset="-78"/>
                <a:cs typeface="Times New Roman" panose="02020603050405020304" pitchFamily="18" charset="0"/>
              </a:rPr>
              <a:t>احْتَجْنَا</a:t>
            </a:r>
            <a:r>
              <a:rPr lang="fa-IR" altLang="en-US" dirty="0" smtClean="0">
                <a:solidFill>
                  <a:srgbClr val="000080"/>
                </a:solidFill>
                <a:latin typeface="Taher" panose="00000400000000000000" pitchFamily="2" charset="-78"/>
                <a:cs typeface="Times New Roman" panose="02020603050405020304" pitchFamily="18" charset="0"/>
              </a:rPr>
              <a:t> </a:t>
            </a:r>
            <a:r>
              <a:rPr lang="fa-IR" altLang="en-US" dirty="0" smtClean="0">
                <a:solidFill>
                  <a:srgbClr val="D30000"/>
                </a:solidFill>
                <a:latin typeface="Taher" panose="00000400000000000000" pitchFamily="2" charset="-78"/>
                <a:cs typeface="Times New Roman" panose="02020603050405020304" pitchFamily="18" charset="0"/>
              </a:rPr>
              <a:t>أَنْ‏</a:t>
            </a:r>
            <a:r>
              <a:rPr lang="fa-IR" altLang="en-US" dirty="0" smtClean="0">
                <a:solidFill>
                  <a:srgbClr val="000080"/>
                </a:solidFill>
                <a:latin typeface="Taher" panose="00000400000000000000" pitchFamily="2" charset="-78"/>
                <a:cs typeface="Times New Roman" panose="02020603050405020304" pitchFamily="18" charset="0"/>
              </a:rPr>
              <a:t> </a:t>
            </a:r>
            <a:r>
              <a:rPr lang="fa-IR" altLang="en-US" dirty="0" smtClean="0">
                <a:solidFill>
                  <a:srgbClr val="D30000"/>
                </a:solidFill>
                <a:latin typeface="Taher" panose="00000400000000000000" pitchFamily="2" charset="-78"/>
                <a:cs typeface="Times New Roman" panose="02020603050405020304" pitchFamily="18" charset="0"/>
              </a:rPr>
              <a:t>نَسْأَلَ‏</a:t>
            </a:r>
            <a:r>
              <a:rPr lang="fa-IR" altLang="en-US" dirty="0" smtClean="0">
                <a:solidFill>
                  <a:srgbClr val="000080"/>
                </a:solidFill>
                <a:latin typeface="Taher" panose="00000400000000000000" pitchFamily="2" charset="-78"/>
                <a:cs typeface="Times New Roman" panose="02020603050405020304" pitchFamily="18" charset="0"/>
              </a:rPr>
              <a:t> عَنِ الشَّيْ‏ءِ فَمَنْ نَسْأَلُ قَالَ عَلَيْكَ بِالْأَسَدِيِّ يَعْنِي أَبَا بَصِيرٍ.</a:t>
            </a:r>
            <a:r>
              <a:rPr lang="fa-IR" altLang="en-US" sz="2400" dirty="0" smtClean="0">
                <a:solidFill>
                  <a:srgbClr val="000080"/>
                </a:solidFill>
                <a:latin typeface="Taher" panose="00000400000000000000" pitchFamily="2" charset="-78"/>
                <a:cs typeface="Times New Roman" panose="02020603050405020304" pitchFamily="18" charset="0"/>
              </a:rPr>
              <a:t> </a:t>
            </a:r>
            <a:endParaRPr lang="en-US" altLang="en-US" dirty="0" smtClean="0">
              <a:solidFill>
                <a:srgbClr val="000080"/>
              </a:solidFill>
              <a:latin typeface="Taher" panose="00000400000000000000" pitchFamily="2" charset="-78"/>
              <a:cs typeface="Times New Roman" panose="02020603050405020304" pitchFamily="18" charset="0"/>
            </a:endParaRPr>
          </a:p>
          <a:p>
            <a:pPr marL="179388"/>
            <a:r>
              <a:rPr lang="fa-IR" altLang="en-US" u="sng" dirty="0" smtClean="0">
                <a:hlinkClick r:id="rId2" action="ppaction://hlinkfile"/>
              </a:rPr>
              <a:t>وسائل الشيعة، ج‏27، ص: 142..</a:t>
            </a:r>
            <a:r>
              <a:rPr lang="fa-IR" altLang="en-US" dirty="0" smtClean="0"/>
              <a:t> .</a:t>
            </a:r>
            <a:endParaRPr lang="en-US" altLang="en-US" dirty="0" smtClean="0"/>
          </a:p>
          <a:p>
            <a:pPr marL="179388"/>
            <a:r>
              <a:rPr lang="fa-IR" altLang="en-US" dirty="0" smtClean="0"/>
              <a:t>قال الشيخ النوري: والخبر في أعلى درجة الصحة.</a:t>
            </a:r>
            <a:endParaRPr lang="en-US" altLang="en-US" dirty="0" smtClean="0"/>
          </a:p>
          <a:p>
            <a:pPr marL="179388"/>
            <a:r>
              <a:rPr lang="fa-IR" altLang="en-US" u="sng" dirty="0" smtClean="0">
                <a:hlinkClick r:id="rId3" action="ppaction://hlinkfile"/>
              </a:rPr>
              <a:t>خاتمه المستدرک ميرزا حسين النوري الطبرسي ج5 ص401 ح 33430...</a:t>
            </a:r>
            <a:r>
              <a:rPr lang="fa-IR" altLang="en-US" dirty="0" smtClean="0"/>
              <a:t>.</a:t>
            </a:r>
            <a:endParaRPr lang="en-US" altLang="en-US" dirty="0" smtClean="0"/>
          </a:p>
          <a:p>
            <a:pPr marL="179388"/>
            <a:r>
              <a:rPr lang="fa-IR" altLang="en-US" dirty="0" smtClean="0"/>
              <a:t>قال المجلسي محمد تقي: ثمَّ روي في الصحيح </a:t>
            </a:r>
            <a:endParaRPr lang="en-US" altLang="en-US" dirty="0" smtClean="0"/>
          </a:p>
          <a:p>
            <a:pPr marL="179388"/>
            <a:r>
              <a:rPr lang="fa-IR" altLang="en-US" u="sng" dirty="0" smtClean="0">
                <a:hlinkClick r:id="rId4" action="ppaction://hlinkfile"/>
              </a:rPr>
              <a:t>روضة المتقين في شرح من لا يحضره الفقيه (ط - القديمة)، ج‏14، ص: 304..</a:t>
            </a:r>
            <a:r>
              <a:rPr lang="fa-IR" altLang="en-US" dirty="0" smtClean="0"/>
              <a:t> .</a:t>
            </a:r>
            <a:endParaRPr lang="en-US" altLang="en-US" dirty="0" smtClean="0"/>
          </a:p>
          <a:p>
            <a:pPr marL="179388"/>
            <a:endParaRPr lang="fa-IR" alt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نسب وبيوگرافي احمد </a:t>
            </a:r>
            <a:r>
              <a:rPr lang="fa-IR" dirty="0" smtClean="0"/>
              <a:t>الحسن</a:t>
            </a:r>
            <a:endParaRPr lang="en-US" dirty="0"/>
          </a:p>
        </p:txBody>
      </p:sp>
      <p:sp>
        <p:nvSpPr>
          <p:cNvPr id="3" name="Content Placeholder 2"/>
          <p:cNvSpPr>
            <a:spLocks noGrp="1"/>
          </p:cNvSpPr>
          <p:nvPr>
            <p:ph idx="1"/>
          </p:nvPr>
        </p:nvSpPr>
        <p:spPr>
          <a:xfrm>
            <a:off x="503728" y="781676"/>
            <a:ext cx="11256901" cy="6391740"/>
          </a:xfrm>
        </p:spPr>
        <p:txBody>
          <a:bodyPr rtlCol="0">
            <a:normAutofit fontScale="92500" lnSpcReduction="20000"/>
          </a:bodyPr>
          <a:lstStyle/>
          <a:p>
            <a:pPr fontAlgn="auto">
              <a:spcAft>
                <a:spcPts val="0"/>
              </a:spcAft>
              <a:defRPr/>
            </a:pPr>
            <a:r>
              <a:rPr lang="fa-IR" sz="4000" dirty="0">
                <a:ln>
                  <a:solidFill>
                    <a:srgbClr val="FF0000"/>
                  </a:solidFill>
                </a:ln>
                <a:solidFill>
                  <a:srgbClr val="0000CC"/>
                </a:solidFill>
                <a:cs typeface="Tahoma" panose="020B0604030504040204" pitchFamily="34" charset="0"/>
              </a:rPr>
              <a:t>نسب احمد </a:t>
            </a:r>
            <a:r>
              <a:rPr lang="fa-IR" sz="4000" dirty="0" smtClean="0">
                <a:ln>
                  <a:solidFill>
                    <a:srgbClr val="FF0000"/>
                  </a:solidFill>
                </a:ln>
                <a:solidFill>
                  <a:srgbClr val="0000CC"/>
                </a:solidFill>
                <a:cs typeface="Tahoma" panose="020B0604030504040204" pitchFamily="34" charset="0"/>
              </a:rPr>
              <a:t>الحسن</a:t>
            </a:r>
            <a:r>
              <a:rPr lang="fa-IR" sz="4000" dirty="0">
                <a:ln>
                  <a:solidFill>
                    <a:srgbClr val="FF0000"/>
                  </a:solidFill>
                </a:ln>
                <a:solidFill>
                  <a:srgbClr val="0000CC"/>
                </a:solidFill>
                <a:cs typeface="Tahoma" panose="020B0604030504040204" pitchFamily="34" charset="0"/>
              </a:rPr>
              <a:t>:</a:t>
            </a:r>
            <a:endParaRPr lang="en-US" sz="4000" dirty="0">
              <a:ln>
                <a:solidFill>
                  <a:srgbClr val="FF0000"/>
                </a:solidFill>
              </a:ln>
              <a:solidFill>
                <a:srgbClr val="0000CC"/>
              </a:solidFill>
              <a:cs typeface="+mn-cs"/>
            </a:endParaRPr>
          </a:p>
          <a:p>
            <a:pPr fontAlgn="auto">
              <a:spcAft>
                <a:spcPts val="0"/>
              </a:spcAft>
              <a:defRPr/>
            </a:pPr>
            <a:r>
              <a:rPr lang="fa-IR" dirty="0"/>
              <a:t>عبد الرزاق ديراوي: احمد فرزند اسماعيل فرزند صالح فرزند حسين فرزند سلمان فرزند محمدبن حسن عسکري(مراد امام زمان مي باشد) فرزند حسن العسكرى فرزند على فرزند محمد فرزند على فرزند موسى فرزند جعفر فرزند محمد فرزند على السجاد فرزند حسين فرزند على ابن ابى طالب عليهم الصلاة والسلام</a:t>
            </a:r>
            <a:r>
              <a:rPr lang="en-US" dirty="0"/>
              <a:t>.</a:t>
            </a:r>
            <a:r>
              <a:rPr lang="fa-IR" dirty="0"/>
              <a:t>)</a:t>
            </a:r>
            <a:endParaRPr lang="en-US" dirty="0"/>
          </a:p>
          <a:p>
            <a:pPr fontAlgn="auto">
              <a:spcAft>
                <a:spcPts val="0"/>
              </a:spcAft>
              <a:defRPr/>
            </a:pPr>
            <a:r>
              <a:rPr lang="fa-IR" u="sng" dirty="0">
                <a:hlinkClick r:id="rId2" action="ppaction://hlinkfile"/>
              </a:rPr>
              <a:t>دعوت سيد احمد الحسن همان حق آشکار است ص8.</a:t>
            </a:r>
            <a:endParaRPr lang="en-US" dirty="0"/>
          </a:p>
          <a:p>
            <a:pPr fontAlgn="auto">
              <a:spcAft>
                <a:spcPts val="0"/>
              </a:spcAft>
              <a:defRPr/>
            </a:pPr>
            <a:r>
              <a:rPr lang="fa-IR" sz="4000" dirty="0">
                <a:ln>
                  <a:solidFill>
                    <a:srgbClr val="FF0000"/>
                  </a:solidFill>
                </a:ln>
                <a:solidFill>
                  <a:srgbClr val="0000CC"/>
                </a:solidFill>
                <a:cs typeface="Tahoma" panose="020B0604030504040204" pitchFamily="34" charset="0"/>
              </a:rPr>
              <a:t>احمد الحسن:  پيامبر اسم و نسب و ويژگيهايم را ذكر كرده:</a:t>
            </a:r>
            <a:endParaRPr lang="en-US" sz="4000" dirty="0">
              <a:ln>
                <a:solidFill>
                  <a:srgbClr val="FF0000"/>
                </a:solidFill>
              </a:ln>
              <a:solidFill>
                <a:srgbClr val="0000CC"/>
              </a:solidFill>
              <a:cs typeface="+mn-cs"/>
            </a:endParaRPr>
          </a:p>
          <a:p>
            <a:pPr fontAlgn="auto">
              <a:spcAft>
                <a:spcPts val="0"/>
              </a:spcAft>
              <a:defRPr/>
            </a:pPr>
            <a:r>
              <a:rPr lang="fa-IR" dirty="0"/>
              <a:t>احمد بصري مي نويسد: از شما به خداوند شکايت نخواهم کرد بلکه </a:t>
            </a:r>
            <a:r>
              <a:rPr lang="fa-IR" dirty="0">
                <a:ln>
                  <a:solidFill>
                    <a:srgbClr val="FF0000"/>
                  </a:solidFill>
                </a:ln>
              </a:rPr>
              <a:t>جدم رسول خدا </a:t>
            </a:r>
            <a:r>
              <a:rPr lang="fa-IR" dirty="0"/>
              <a:t>از شما شکايت </a:t>
            </a:r>
            <a:r>
              <a:rPr lang="fa-IR" dirty="0" smtClean="0"/>
              <a:t>خواهد </a:t>
            </a:r>
            <a:r>
              <a:rPr lang="fa-IR" dirty="0"/>
              <a:t>کرد چون او </a:t>
            </a:r>
            <a:r>
              <a:rPr lang="fa-IR" dirty="0">
                <a:ln>
                  <a:solidFill>
                    <a:srgbClr val="FF0000"/>
                  </a:solidFill>
                </a:ln>
              </a:rPr>
              <a:t>مرا در وصيت خود ذکر کرده </a:t>
            </a:r>
            <a:r>
              <a:rPr lang="fa-IR" dirty="0"/>
              <a:t>است و اسم و نسب و ويژگي هايم را ذکر کرده است، </a:t>
            </a:r>
            <a:r>
              <a:rPr lang="fa-IR" dirty="0">
                <a:ln>
                  <a:solidFill>
                    <a:srgbClr val="FF0000"/>
                  </a:solidFill>
                </a:ln>
              </a:rPr>
              <a:t>پدرانم ائمه </a:t>
            </a:r>
            <a:r>
              <a:rPr lang="fa-IR" dirty="0" smtClean="0"/>
              <a:t>از </a:t>
            </a:r>
            <a:r>
              <a:rPr lang="fa-IR" dirty="0"/>
              <a:t>شما شكايت خواهندكرد چون  آنها </a:t>
            </a:r>
            <a:r>
              <a:rPr lang="fa-IR" dirty="0">
                <a:ln>
                  <a:solidFill>
                    <a:srgbClr val="FF0000"/>
                  </a:solidFill>
                </a:ln>
              </a:rPr>
              <a:t>مرا به اسم و نسب و خصوصيات و محل سكونتم ذكر كرده اند</a:t>
            </a:r>
            <a:endParaRPr lang="en-US" dirty="0">
              <a:ln>
                <a:solidFill>
                  <a:srgbClr val="FF0000"/>
                </a:solidFill>
              </a:ln>
            </a:endParaRPr>
          </a:p>
          <a:p>
            <a:pPr fontAlgn="auto">
              <a:spcAft>
                <a:spcPts val="0"/>
              </a:spcAft>
              <a:defRPr/>
            </a:pPr>
            <a:r>
              <a:rPr lang="fa-IR" u="sng" dirty="0">
                <a:hlinkClick r:id="rId3" action="ppaction://hlinkfile"/>
              </a:rPr>
              <a:t>جواب هاي روشن کننده از راه امواج ص22.</a:t>
            </a:r>
            <a:endParaRPr lang="en-US" dirty="0"/>
          </a:p>
          <a:p>
            <a:pPr fontAlgn="auto">
              <a:spcAft>
                <a:spcPts val="0"/>
              </a:spcAft>
              <a:defRPr/>
            </a:pPr>
            <a:r>
              <a:rPr lang="fa-IR" u="sng" dirty="0">
                <a:hlinkClick r:id="rId3" action="ppaction://hlinkfile"/>
              </a:rPr>
              <a:t>     </a:t>
            </a:r>
            <a:endParaRPr lang="fa-I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ارجاع ائمه مردم را به روات ثقه و مورد اعتماد </a:t>
            </a:r>
            <a:endParaRPr lang="en-US" dirty="0"/>
          </a:p>
        </p:txBody>
      </p:sp>
      <p:sp>
        <p:nvSpPr>
          <p:cNvPr id="3" name="Content Placeholder 2"/>
          <p:cNvSpPr>
            <a:spLocks noGrp="1"/>
          </p:cNvSpPr>
          <p:nvPr>
            <p:ph idx="1"/>
          </p:nvPr>
        </p:nvSpPr>
        <p:spPr>
          <a:xfrm>
            <a:off x="503238" y="781050"/>
            <a:ext cx="11256962" cy="6076950"/>
          </a:xfrm>
        </p:spPr>
        <p:txBody>
          <a:bodyPr>
            <a:normAutofit/>
          </a:bodyPr>
          <a:lstStyle/>
          <a:p>
            <a:pPr marL="179388">
              <a:spcBef>
                <a:spcPts val="1200"/>
              </a:spcBef>
              <a:spcAft>
                <a:spcPts val="600"/>
              </a:spcAft>
            </a:pPr>
            <a:r>
              <a:rPr lang="fa-IR" altLang="en-US" sz="2400" u="sng"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ارجاع امام صادق </a:t>
            </a:r>
            <a:r>
              <a:rPr lang="fa-IR" altLang="en-US" sz="24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(ع) به محمد بن مسلم: (فما يمنعك من محمّد بن مسلم):</a:t>
            </a:r>
            <a:endParaRPr lang="en-US" altLang="en-US" sz="2400" dirty="0" smtClean="0">
              <a:solidFill>
                <a:srgbClr val="FF00FF"/>
              </a:solidFill>
              <a:latin typeface="Cambria" panose="02040503050406030204" pitchFamily="18" charset="0"/>
              <a:cs typeface="Times New Roman" panose="02020603050405020304" pitchFamily="18" charset="0"/>
            </a:endParaRPr>
          </a:p>
          <a:p>
            <a:pPr marL="179388" algn="justLow"/>
            <a:r>
              <a:rPr lang="fa-IR" altLang="en-US" sz="2800" dirty="0" smtClean="0">
                <a:solidFill>
                  <a:srgbClr val="000080"/>
                </a:solidFill>
                <a:latin typeface="Taher" panose="00000400000000000000" pitchFamily="2" charset="-78"/>
                <a:cs typeface="Times New Roman" panose="02020603050405020304" pitchFamily="18" charset="0"/>
              </a:rPr>
              <a:t>و عبد اللّه بن أبي يعفور، قال: قلت لأبي عبد اللّه (عليه السلام): «إنّه ليس كلّ ساعة ألقاك، ولا يمكن القدوم، ويجيء الرجل من أصحابنا، فيسألني، وليس عندي كلّما يسألني عنه، قال: فما يمنعك من محمّد بن مسلم الثقفي; فإنّه قد سمع من أبي، وكان عنده وجيهاً».</a:t>
            </a:r>
            <a:endParaRPr lang="en-US" altLang="en-US" sz="2800" dirty="0" smtClean="0">
              <a:solidFill>
                <a:srgbClr val="000080"/>
              </a:solidFill>
              <a:latin typeface="Taher" panose="00000400000000000000" pitchFamily="2" charset="-78"/>
              <a:cs typeface="Times New Roman" panose="02020603050405020304" pitchFamily="18" charset="0"/>
            </a:endParaRPr>
          </a:p>
          <a:p>
            <a:pPr marL="179388"/>
            <a:r>
              <a:rPr lang="fa-IR" altLang="en-US" u="sng" dirty="0" smtClean="0">
                <a:hlinkClick r:id="rId2" action="ppaction://hlinkfile"/>
              </a:rPr>
              <a:t>رجال الكشّي: 161 رقم 273.. </a:t>
            </a:r>
            <a:r>
              <a:rPr lang="fa-IR" altLang="en-US" dirty="0" smtClean="0"/>
              <a:t>  .</a:t>
            </a:r>
            <a:endParaRPr lang="en-US" altLang="en-US" dirty="0" smtClean="0"/>
          </a:p>
          <a:p>
            <a:pPr marL="179388"/>
            <a:r>
              <a:rPr lang="fa-IR" altLang="en-US" u="sng" dirty="0" smtClean="0">
                <a:hlinkClick r:id="rId3" action="ppaction://hlinkfile"/>
              </a:rPr>
              <a:t>خلاصة الاقوال علامه حلي ص251.</a:t>
            </a:r>
            <a:r>
              <a:rPr lang="fa-IR" altLang="en-US" dirty="0" smtClean="0"/>
              <a:t>..</a:t>
            </a:r>
            <a:endParaRPr lang="en-US" altLang="en-US" dirty="0" smtClean="0"/>
          </a:p>
          <a:p>
            <a:pPr marL="179388" algn="r"/>
            <a:r>
              <a:rPr lang="fa-IR" altLang="en-US" sz="2400" dirty="0" smtClean="0">
                <a:solidFill>
                  <a:srgbClr val="FF0000"/>
                </a:solidFill>
                <a:latin typeface="Taher" panose="00000400000000000000" pitchFamily="2" charset="-78"/>
                <a:cs typeface="Times New Roman" panose="02020603050405020304" pitchFamily="18" charset="0"/>
              </a:rPr>
              <a:t>وسائل الشيعة‌ج 27 ص  144.</a:t>
            </a:r>
            <a:endParaRPr lang="en-US" altLang="en-US" sz="2400" dirty="0" smtClean="0">
              <a:solidFill>
                <a:srgbClr val="FF0000"/>
              </a:solidFill>
              <a:latin typeface="Taher" panose="00000400000000000000" pitchFamily="2" charset="-78"/>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ارجاع ائمه مردم را به روات ثقه و مورد اعتماد </a:t>
            </a:r>
            <a:endParaRPr lang="en-US" dirty="0"/>
          </a:p>
        </p:txBody>
      </p:sp>
      <p:sp>
        <p:nvSpPr>
          <p:cNvPr id="3" name="Content Placeholder 2"/>
          <p:cNvSpPr>
            <a:spLocks noGrp="1"/>
          </p:cNvSpPr>
          <p:nvPr>
            <p:ph idx="1"/>
          </p:nvPr>
        </p:nvSpPr>
        <p:spPr>
          <a:xfrm>
            <a:off x="503238" y="781050"/>
            <a:ext cx="11256962" cy="6076950"/>
          </a:xfrm>
        </p:spPr>
        <p:txBody>
          <a:bodyPr>
            <a:normAutofit/>
          </a:bodyPr>
          <a:lstStyle/>
          <a:p>
            <a:pPr marL="179388">
              <a:spcBef>
                <a:spcPts val="1200"/>
              </a:spcBef>
              <a:spcAft>
                <a:spcPts val="600"/>
              </a:spcAft>
            </a:pPr>
            <a:r>
              <a:rPr lang="fa-IR" altLang="en-US" sz="2800" u="sng"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ارجاع امام صادق (ع)  به أبان (ائت أبان بن تغلب فما روى لك عنّي فاروِ عنّي</a:t>
            </a:r>
            <a:r>
              <a:rPr lang="fa-IR" altLang="en-US" sz="28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a:t>
            </a:r>
            <a:endParaRPr lang="en-US" altLang="en-US" sz="28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endParaRPr>
          </a:p>
          <a:p>
            <a:pPr marL="179388" algn="justLow"/>
            <a:r>
              <a:rPr lang="fa-IR" altLang="en-US" dirty="0" smtClean="0">
                <a:solidFill>
                  <a:srgbClr val="000080"/>
                </a:solidFill>
                <a:latin typeface="Taher" panose="00000400000000000000" pitchFamily="2" charset="-78"/>
                <a:ea typeface="Times New Roman" panose="02020603050405020304" pitchFamily="18" charset="0"/>
                <a:cs typeface="Tahoma" panose="020B0604030504040204" pitchFamily="34" charset="0"/>
              </a:rPr>
              <a:t>وعن أبان بن تغلب ، قال: قال لي أبو عبد اللّه(عليه السلام): «جالس أهل المدينة، فإنّي أحبّ أن يروا في شيعتنا مثلك». عن مسلم بن أبي حيّة ، قال: كنت عند أبي عبد اللّه(عليه السلام) في خدمته، فلمّا أردت أن اُفارقه ودّعته، وقلت له: اُحبّ أن تزوّدني! قال: «ائت أبان بن تغلب ; فإنّه قد سمع منّي حديثاً كثيراً ، فما روى لك عنّي فاروِ عنّي».</a:t>
            </a:r>
            <a:endParaRPr lang="en-US" altLang="en-US" dirty="0" smtClean="0">
              <a:solidFill>
                <a:srgbClr val="000080"/>
              </a:solidFill>
              <a:latin typeface="Taher" panose="00000400000000000000" pitchFamily="2" charset="-78"/>
              <a:ea typeface="Times New Roman" panose="02020603050405020304" pitchFamily="18" charset="0"/>
              <a:cs typeface="Tahoma" panose="020B0604030504040204" pitchFamily="34" charset="0"/>
            </a:endParaRPr>
          </a:p>
          <a:p>
            <a:pPr marL="179388"/>
            <a:r>
              <a:rPr lang="fa-IR" altLang="en-US" u="sng" dirty="0" smtClean="0">
                <a:ea typeface="Times New Roman" panose="02020603050405020304" pitchFamily="18" charset="0"/>
                <a:hlinkClick r:id="rId2" action="ppaction://hlinkfile"/>
              </a:rPr>
              <a:t>رجال الكشّي: 331 رقم604.</a:t>
            </a:r>
            <a:r>
              <a:rPr lang="fa-IR" altLang="en-US" dirty="0" smtClean="0">
                <a:ea typeface="Times New Roman" panose="02020603050405020304" pitchFamily="18" charset="0"/>
              </a:rPr>
              <a:t>...</a:t>
            </a:r>
            <a:endParaRPr lang="en-US" altLang="en-US" dirty="0" smtClean="0">
              <a:ea typeface="Times New Roman" panose="02020603050405020304" pitchFamily="18" charset="0"/>
            </a:endParaRPr>
          </a:p>
          <a:p>
            <a:pPr marL="179388"/>
            <a:endParaRPr lang="fa-IR" altLang="en-US" dirty="0" smtClean="0">
              <a:ea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ارجاع ائمه مردم را به روات ثقه و مورد اعتماد </a:t>
            </a:r>
            <a:endParaRPr lang="en-US" dirty="0"/>
          </a:p>
        </p:txBody>
      </p:sp>
      <p:sp>
        <p:nvSpPr>
          <p:cNvPr id="3" name="Content Placeholder 2"/>
          <p:cNvSpPr>
            <a:spLocks noGrp="1"/>
          </p:cNvSpPr>
          <p:nvPr>
            <p:ph idx="1"/>
          </p:nvPr>
        </p:nvSpPr>
        <p:spPr>
          <a:xfrm>
            <a:off x="503238" y="781050"/>
            <a:ext cx="11256962" cy="6076950"/>
          </a:xfrm>
        </p:spPr>
        <p:txBody>
          <a:bodyPr>
            <a:normAutofit/>
          </a:bodyPr>
          <a:lstStyle/>
          <a:p>
            <a:pPr marL="179388">
              <a:spcBef>
                <a:spcPts val="1200"/>
              </a:spcBef>
              <a:spcAft>
                <a:spcPts val="600"/>
              </a:spcAft>
            </a:pPr>
            <a:r>
              <a:rPr lang="fa-IR" altLang="en-US" sz="28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ارجاع امام صادق (ع) به زرارة (إذا أردت بحديثنا، فعليك بهذا الجالس)</a:t>
            </a:r>
            <a:endParaRPr lang="en-US" altLang="en-US" sz="2800" dirty="0" smtClean="0">
              <a:solidFill>
                <a:srgbClr val="FF00FF"/>
              </a:solidFill>
              <a:latin typeface="Cambria" panose="02040503050406030204" pitchFamily="18" charset="0"/>
              <a:cs typeface="Times New Roman" panose="02020603050405020304" pitchFamily="18" charset="0"/>
            </a:endParaRPr>
          </a:p>
          <a:p>
            <a:pPr marL="179388" algn="justLow"/>
            <a:r>
              <a:rPr lang="fa-IR" altLang="en-US" dirty="0" smtClean="0">
                <a:solidFill>
                  <a:srgbClr val="000080"/>
                </a:solidFill>
                <a:latin typeface="Taher" panose="00000400000000000000" pitchFamily="2" charset="-78"/>
                <a:cs typeface="Times New Roman" panose="02020603050405020304" pitchFamily="18" charset="0"/>
              </a:rPr>
              <a:t>قال أبو عبد اللّه(عليه السلام) للفيض بن المختار: «فإذا أردت بحديثنا، فعليك بهذا الجالس، وأومى بيده إلى رجل من أصحابه، فسألت أصحابنا عنه، فقالوا: زرارة بن أعين».</a:t>
            </a:r>
            <a:endParaRPr lang="en-US" altLang="en-US" dirty="0" smtClean="0">
              <a:solidFill>
                <a:srgbClr val="000080"/>
              </a:solidFill>
              <a:latin typeface="Taher" panose="00000400000000000000" pitchFamily="2" charset="-78"/>
              <a:cs typeface="Times New Roman" panose="02020603050405020304" pitchFamily="18" charset="0"/>
            </a:endParaRPr>
          </a:p>
          <a:p>
            <a:pPr marL="179388"/>
            <a:r>
              <a:rPr lang="fa-IR" altLang="en-US" u="sng" dirty="0" smtClean="0">
                <a:hlinkClick r:id="rId2" action="ppaction://hlinkfile"/>
              </a:rPr>
              <a:t>رجال الكشّي: 136 رقم 216..</a:t>
            </a:r>
            <a:r>
              <a:rPr lang="fa-IR" altLang="en-US" dirty="0" smtClean="0"/>
              <a:t>  .</a:t>
            </a:r>
            <a:endParaRPr lang="en-US" altLang="en-US" dirty="0" smtClean="0"/>
          </a:p>
          <a:p>
            <a:pPr marL="179388" algn="r"/>
            <a:r>
              <a:rPr lang="fa-IR" altLang="en-US" sz="2800" dirty="0" smtClean="0">
                <a:solidFill>
                  <a:srgbClr val="FF0000"/>
                </a:solidFill>
                <a:latin typeface="Taher" panose="00000400000000000000" pitchFamily="2" charset="-78"/>
                <a:cs typeface="Times New Roman" panose="02020603050405020304" pitchFamily="18" charset="0"/>
              </a:rPr>
              <a:t>وسائل الشيعة</a:t>
            </a:r>
            <a:r>
              <a:rPr lang="en-US" altLang="en-US" sz="2800" dirty="0" smtClean="0">
                <a:solidFill>
                  <a:srgbClr val="FF0000"/>
                </a:solidFill>
                <a:latin typeface="Taher" panose="00000400000000000000" pitchFamily="2" charset="-78"/>
                <a:cs typeface="Times New Roman" panose="02020603050405020304" pitchFamily="18" charset="0"/>
              </a:rPr>
              <a:t>‌ </a:t>
            </a:r>
            <a:r>
              <a:rPr lang="fa-IR" altLang="en-US" sz="2800" dirty="0" smtClean="0">
                <a:solidFill>
                  <a:srgbClr val="FF0000"/>
                </a:solidFill>
                <a:latin typeface="Taher" panose="00000400000000000000" pitchFamily="2" charset="-78"/>
                <a:cs typeface="Times New Roman" panose="02020603050405020304" pitchFamily="18" charset="0"/>
              </a:rPr>
              <a:t>ج : 27 ص 143.</a:t>
            </a:r>
            <a:endParaRPr lang="en-US" altLang="en-US" sz="2800" dirty="0" smtClean="0">
              <a:solidFill>
                <a:srgbClr val="FF0000"/>
              </a:solidFill>
              <a:latin typeface="Taher" panose="00000400000000000000" pitchFamily="2" charset="-78"/>
              <a:cs typeface="Times New Roman" panose="02020603050405020304" pitchFamily="18" charset="0"/>
            </a:endParaRPr>
          </a:p>
          <a:p>
            <a:pPr marL="179388"/>
            <a:endParaRPr lang="fa-IR" alt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ارجاع ائمه مردم را به روات ثقه و مورد اعتماد </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marL="180340" fontAlgn="auto">
              <a:spcBef>
                <a:spcPts val="1200"/>
              </a:spcBef>
              <a:spcAft>
                <a:spcPts val="600"/>
              </a:spcAft>
              <a:defRPr/>
            </a:pPr>
            <a:r>
              <a:rPr lang="fa-IR" sz="2800" u="sng" dirty="0">
                <a:solidFill>
                  <a:srgbClr val="FF00FF"/>
                </a:solidFill>
                <a:latin typeface="Cambria" panose="02040503050406030204" pitchFamily="18" charset="0"/>
                <a:ea typeface="Times New Roman" panose="02020603050405020304" pitchFamily="18" charset="0"/>
                <a:cs typeface="Tahoma" panose="020B0604030504040204" pitchFamily="34" charset="0"/>
              </a:rPr>
              <a:t>ارجاع امام رضا </a:t>
            </a:r>
            <a:r>
              <a:rPr lang="fa-IR" sz="2800" dirty="0">
                <a:solidFill>
                  <a:srgbClr val="FF00FF"/>
                </a:solidFill>
                <a:latin typeface="Cambria" panose="02040503050406030204" pitchFamily="18" charset="0"/>
                <a:ea typeface="Times New Roman" panose="02020603050405020304" pitchFamily="18" charset="0"/>
              </a:rPr>
              <a:t>(ع) </a:t>
            </a:r>
            <a:r>
              <a:rPr lang="fa-IR" sz="2800" dirty="0">
                <a:solidFill>
                  <a:srgbClr val="FF00FF"/>
                </a:solidFill>
                <a:latin typeface="Cambria" panose="02040503050406030204" pitchFamily="18" charset="0"/>
                <a:ea typeface="Times New Roman" panose="02020603050405020304" pitchFamily="18" charset="0"/>
                <a:cs typeface="Tahoma" panose="020B0604030504040204" pitchFamily="34" charset="0"/>
              </a:rPr>
              <a:t>به يونس بن رحمان </a:t>
            </a:r>
            <a:r>
              <a:rPr lang="fa-IR" sz="2800" u="sng" dirty="0">
                <a:solidFill>
                  <a:srgbClr val="FF00FF"/>
                </a:solidFill>
                <a:latin typeface="Cambria" panose="02040503050406030204" pitchFamily="18" charset="0"/>
                <a:ea typeface="Times New Roman" panose="02020603050405020304" pitchFamily="18" charset="0"/>
                <a:cs typeface="Tahoma" panose="020B0604030504040204" pitchFamily="34" charset="0"/>
              </a:rPr>
              <a:t>أ فيونس بن عبد الرحمن ثقة</a:t>
            </a:r>
            <a:endParaRPr lang="en-US" sz="2800" dirty="0">
              <a:solidFill>
                <a:srgbClr val="FF00FF"/>
              </a:solidFill>
              <a:latin typeface="Cambria" panose="02040503050406030204" pitchFamily="18" charset="0"/>
              <a:ea typeface="Times New Roman" panose="02020603050405020304" pitchFamily="18" charset="0"/>
            </a:endParaRPr>
          </a:p>
          <a:p>
            <a:pPr marL="180340" indent="180340" algn="justLow" fontAlgn="auto">
              <a:spcAft>
                <a:spcPts val="0"/>
              </a:spcAft>
              <a:defRPr/>
            </a:pPr>
            <a:r>
              <a:rPr lang="fa-IR" dirty="0">
                <a:solidFill>
                  <a:srgbClr val="000080"/>
                </a:solidFill>
                <a:latin typeface="Taher" panose="00000400000000000000" pitchFamily="2" charset="-78"/>
                <a:ea typeface="Times New Roman" panose="02020603050405020304" pitchFamily="18" charset="0"/>
              </a:rPr>
              <a:t>عن الحسن بن يقطين ، قال: قلت لأبي الحسن الرضا(عليه السلام): جعلت فداك! إنّي لا أكاد أصِل إليك أسألك عن كلّ ما أحتاج إليه من معالم ديني ، أ </a:t>
            </a:r>
            <a:r>
              <a:rPr lang="fa-IR" dirty="0">
                <a:solidFill>
                  <a:srgbClr val="000080"/>
                </a:solidFill>
                <a:highlight>
                  <a:srgbClr val="FFFF00"/>
                </a:highlight>
                <a:latin typeface="Taher" panose="00000400000000000000" pitchFamily="2" charset="-78"/>
                <a:ea typeface="Times New Roman" panose="02020603050405020304" pitchFamily="18" charset="0"/>
              </a:rPr>
              <a:t>فيونس بن عبد الرحمن ثقة، آخذ عنه ما أحتاج من معالم ديني؟ فقال: «نعم»</a:t>
            </a:r>
            <a:endParaRPr lang="en-US" dirty="0">
              <a:solidFill>
                <a:srgbClr val="000080"/>
              </a:solidFill>
              <a:latin typeface="Taher" panose="00000400000000000000" pitchFamily="2" charset="-78"/>
              <a:ea typeface="Times New Roman" panose="02020603050405020304" pitchFamily="18" charset="0"/>
            </a:endParaRPr>
          </a:p>
          <a:p>
            <a:pPr fontAlgn="auto">
              <a:spcAft>
                <a:spcPts val="0"/>
              </a:spcAft>
              <a:defRPr/>
            </a:pPr>
            <a:r>
              <a:rPr lang="fa-IR" u="sng" dirty="0">
                <a:hlinkClick r:id="rId2" action="ppaction://hlinkfile"/>
              </a:rPr>
              <a:t>رجال الكشّي: 490 رقم935..</a:t>
            </a:r>
            <a:r>
              <a:rPr lang="fa-IR" dirty="0"/>
              <a:t>..</a:t>
            </a:r>
            <a:endParaRPr lang="en-US" dirty="0"/>
          </a:p>
          <a:p>
            <a:pPr fontAlgn="auto">
              <a:spcAft>
                <a:spcPts val="0"/>
              </a:spcAft>
              <a:defRPr/>
            </a:pPr>
            <a:r>
              <a:rPr lang="fa-IR" u="sng" dirty="0">
                <a:hlinkClick r:id="rId3" action="ppaction://hlinkfile"/>
              </a:rPr>
              <a:t>بحار الانوار علامه مجلسي ج2 ص251.</a:t>
            </a:r>
            <a:r>
              <a:rPr lang="fa-IR" dirty="0"/>
              <a: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marL="180340" fontAlgn="auto">
              <a:spcBef>
                <a:spcPts val="1200"/>
              </a:spcBef>
              <a:spcAft>
                <a:spcPts val="600"/>
              </a:spcAft>
              <a:defRPr/>
            </a:pPr>
            <a:r>
              <a:rPr lang="fa-IR" dirty="0"/>
              <a:t>ارجاع ائمه مردم را به روات ثقه و مورد اعتماد </a:t>
            </a:r>
            <a:endParaRPr lang="en-US" dirty="0">
              <a:latin typeface="Cambria" panose="02040503050406030204" pitchFamily="18" charset="0"/>
              <a:ea typeface="Times New Roman" panose="02020603050405020304" pitchFamily="18" charset="0"/>
            </a:endParaRPr>
          </a:p>
        </p:txBody>
      </p:sp>
      <p:sp>
        <p:nvSpPr>
          <p:cNvPr id="3" name="Content Placeholder 2"/>
          <p:cNvSpPr>
            <a:spLocks noGrp="1"/>
          </p:cNvSpPr>
          <p:nvPr>
            <p:ph idx="1"/>
          </p:nvPr>
        </p:nvSpPr>
        <p:spPr>
          <a:xfrm>
            <a:off x="503238" y="781050"/>
            <a:ext cx="11256962" cy="6076950"/>
          </a:xfrm>
        </p:spPr>
        <p:txBody>
          <a:bodyPr>
            <a:normAutofit/>
          </a:bodyPr>
          <a:lstStyle/>
          <a:p>
            <a:pPr marL="179388">
              <a:spcBef>
                <a:spcPts val="1200"/>
              </a:spcBef>
              <a:spcAft>
                <a:spcPts val="600"/>
              </a:spcAft>
            </a:pPr>
            <a:r>
              <a:rPr lang="fa-IR" altLang="en-US" sz="2800" u="sng"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ارجاع امام رضا </a:t>
            </a:r>
            <a:r>
              <a:rPr lang="fa-IR" altLang="en-US" sz="28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(ع) به زكريا بن آدم </a:t>
            </a:r>
            <a:r>
              <a:rPr lang="fa-IR" altLang="en-US" sz="2800" u="sng"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(المأمون على الدين والدنيا</a:t>
            </a:r>
            <a:r>
              <a:rPr lang="fa-IR" altLang="en-US" sz="28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a:t>
            </a:r>
            <a:endParaRPr lang="en-US" altLang="en-US" sz="2800" dirty="0" smtClean="0">
              <a:solidFill>
                <a:srgbClr val="FF00FF"/>
              </a:solidFill>
              <a:latin typeface="Cambria" panose="02040503050406030204" pitchFamily="18" charset="0"/>
              <a:cs typeface="Times New Roman" panose="02020603050405020304" pitchFamily="18" charset="0"/>
            </a:endParaRPr>
          </a:p>
          <a:p>
            <a:pPr marL="179388" algn="justLow"/>
            <a:r>
              <a:rPr lang="fa-IR" altLang="en-US" dirty="0" smtClean="0">
                <a:solidFill>
                  <a:srgbClr val="000080"/>
                </a:solidFill>
                <a:latin typeface="Taher" panose="00000400000000000000" pitchFamily="2" charset="-78"/>
                <a:cs typeface="Times New Roman" panose="02020603050405020304" pitchFamily="18" charset="0"/>
              </a:rPr>
              <a:t>وعن علي بن المسيّب،  قال:  قلت للرضا(عليه السلام): «شقّتي بعيدة، ولست أصل إليك في كلّ وقت، فممّن آخذ معالم ديني؟ فقال: من زكريّا بن آدم القمّي، المأمون على الدين والدنيا».</a:t>
            </a:r>
            <a:endParaRPr lang="en-US" altLang="en-US" dirty="0" smtClean="0">
              <a:solidFill>
                <a:srgbClr val="000080"/>
              </a:solidFill>
              <a:latin typeface="Taher" panose="00000400000000000000" pitchFamily="2" charset="-78"/>
              <a:cs typeface="Times New Roman" panose="02020603050405020304" pitchFamily="18" charset="0"/>
            </a:endParaRPr>
          </a:p>
          <a:p>
            <a:pPr marL="179388"/>
            <a:r>
              <a:rPr lang="fa-IR" altLang="en-US" u="sng" dirty="0" smtClean="0">
                <a:hlinkClick r:id="rId2" action="ppaction://hlinkfile"/>
              </a:rPr>
              <a:t>رجال الكشّي: 595 رقم 1112.</a:t>
            </a:r>
            <a:r>
              <a:rPr lang="fa-IR" altLang="en-US" dirty="0" smtClean="0"/>
              <a:t>...</a:t>
            </a:r>
            <a:endParaRPr lang="en-US" altLang="en-US" dirty="0" smtClean="0"/>
          </a:p>
          <a:p>
            <a:pPr marL="179388"/>
            <a:r>
              <a:rPr lang="fa-IR" altLang="en-US" u="sng" dirty="0" smtClean="0">
                <a:hlinkClick r:id="rId3" action="ppaction://hlinkfile"/>
              </a:rPr>
              <a:t>بحار الانوار علامه مجلسي ج2 ص251</a:t>
            </a:r>
            <a:r>
              <a:rPr lang="fa-IR" altLang="en-US" dirty="0" smtClean="0"/>
              <a:t>...</a:t>
            </a:r>
            <a:endParaRPr lang="en-US" altLang="en-US" dirty="0" smtClean="0"/>
          </a:p>
          <a:p>
            <a:pPr marL="179388"/>
            <a:endParaRPr lang="fa-IR" alt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marL="180340" fontAlgn="auto">
              <a:spcBef>
                <a:spcPts val="1200"/>
              </a:spcBef>
              <a:spcAft>
                <a:spcPts val="600"/>
              </a:spcAft>
              <a:defRPr/>
            </a:pPr>
            <a:r>
              <a:rPr lang="fa-IR" dirty="0"/>
              <a:t>ارجاع ائمه مردم را به روات ثقه و مورد اعتماد </a:t>
            </a:r>
            <a:endParaRPr lang="en-US" dirty="0">
              <a:latin typeface="Cambria" panose="02040503050406030204" pitchFamily="18" charset="0"/>
              <a:ea typeface="Times New Roman" panose="02020603050405020304" pitchFamily="18" charset="0"/>
            </a:endParaRPr>
          </a:p>
        </p:txBody>
      </p:sp>
      <p:sp>
        <p:nvSpPr>
          <p:cNvPr id="3" name="Content Placeholder 2"/>
          <p:cNvSpPr>
            <a:spLocks noGrp="1"/>
          </p:cNvSpPr>
          <p:nvPr>
            <p:ph idx="1"/>
          </p:nvPr>
        </p:nvSpPr>
        <p:spPr>
          <a:xfrm>
            <a:off x="503238" y="781050"/>
            <a:ext cx="11256962" cy="6076950"/>
          </a:xfrm>
        </p:spPr>
        <p:txBody>
          <a:bodyPr>
            <a:normAutofit/>
          </a:bodyPr>
          <a:lstStyle/>
          <a:p>
            <a:pPr marL="179388">
              <a:spcBef>
                <a:spcPts val="1200"/>
              </a:spcBef>
              <a:spcAft>
                <a:spcPts val="600"/>
              </a:spcAft>
            </a:pPr>
            <a:r>
              <a:rPr lang="fa-IR" altLang="en-US" sz="2800" u="sng"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ارجاع امام هادي </a:t>
            </a:r>
            <a:r>
              <a:rPr lang="fa-IR" altLang="en-US" sz="28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(ع) به عمري و پسرش: (العمري وابنه ثقتان </a:t>
            </a:r>
            <a:r>
              <a:rPr lang="ar-SA" altLang="en-US" sz="28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فما ادّيا اليک فعنّي يؤدّيان)</a:t>
            </a:r>
            <a:endParaRPr lang="en-US" altLang="en-US" sz="2800" dirty="0" smtClean="0">
              <a:solidFill>
                <a:srgbClr val="FF00FF"/>
              </a:solidFill>
              <a:latin typeface="Cambria" panose="02040503050406030204" pitchFamily="18" charset="0"/>
              <a:cs typeface="Times New Roman" panose="02020603050405020304" pitchFamily="18" charset="0"/>
            </a:endParaRPr>
          </a:p>
          <a:p>
            <a:pPr marL="179388" algn="justLow"/>
            <a:r>
              <a:rPr lang="ar-SA" altLang="en-US" dirty="0" smtClean="0">
                <a:solidFill>
                  <a:srgbClr val="000080"/>
                </a:solidFill>
                <a:latin typeface="Taher" panose="00000400000000000000" pitchFamily="2" charset="-78"/>
                <a:cs typeface="Times New Roman" panose="02020603050405020304" pitchFamily="18" charset="0"/>
              </a:rPr>
              <a:t>احمدبن اسحاق؛ عن ابي الحسن(ع) قال سئلته و قلت من اعامل؟ و عمّن آخذ؟ و قول من اقبل؟ فقال (ع) العمري ثقتي فما ادّي اليک فعنّي يؤدّي و ما قال لک فعنّي يقول فاسمع واطع فانّه الثقة المأمون قال وسئلت ابا محمد عن مثل ذلک فقال العمري وابنه ثقتان فما ادّيا اليک فعنّي يؤدّيان و ما قالا لک فعنّي يقولان فاسمع لهما واطعهما فانّهما الثقتان المأمونان.</a:t>
            </a:r>
            <a:endParaRPr lang="en-US" altLang="en-US" dirty="0" smtClean="0">
              <a:solidFill>
                <a:srgbClr val="000080"/>
              </a:solidFill>
              <a:latin typeface="Taher" panose="00000400000000000000" pitchFamily="2" charset="-78"/>
              <a:cs typeface="Times New Roman" panose="02020603050405020304" pitchFamily="18" charset="0"/>
            </a:endParaRPr>
          </a:p>
          <a:p>
            <a:pPr marL="179388"/>
            <a:r>
              <a:rPr lang="fa-IR" altLang="en-US" u="sng" dirty="0" smtClean="0">
                <a:hlinkClick r:id="rId2" action="ppaction://hlinkfile"/>
              </a:rPr>
              <a:t>الکافي شيخ کليني ج1 ص330.</a:t>
            </a:r>
            <a:r>
              <a:rPr lang="fa-IR" altLang="en-US" dirty="0" smtClean="0"/>
              <a:t>...</a:t>
            </a:r>
            <a:endParaRPr lang="en-US" altLang="en-US" dirty="0" smtClean="0"/>
          </a:p>
          <a:p>
            <a:pPr marL="179388"/>
            <a:r>
              <a:rPr lang="fa-IR" altLang="en-US" u="sng" dirty="0" smtClean="0">
                <a:hlinkClick r:id="rId3" action="ppaction://hlinkfile"/>
              </a:rPr>
              <a:t>وسائل الشيعة: 27/138 ح33419.</a:t>
            </a:r>
            <a:r>
              <a:rPr lang="fa-IR" altLang="en-US" dirty="0" smtClean="0"/>
              <a:t>...</a:t>
            </a:r>
            <a:endParaRPr lang="en-US" altLang="en-US" dirty="0" smtClean="0"/>
          </a:p>
          <a:p>
            <a:pPr marL="179388"/>
            <a:endParaRPr lang="fa-IR" alt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276872"/>
            <a:ext cx="6400800" cy="2880320"/>
          </a:xfrm>
        </p:spPr>
        <p:txBody>
          <a:bodyPr rtlCol="0">
            <a:noAutofit/>
          </a:bodyPr>
          <a:lstStyle/>
          <a:p>
            <a:pPr algn="ctr" fontAlgn="auto">
              <a:spcAft>
                <a:spcPts val="0"/>
              </a:spcAft>
              <a:defRPr/>
            </a:pPr>
            <a:r>
              <a:rPr lang="fa-IR" sz="4400" b="1" dirty="0">
                <a:ln>
                  <a:solidFill>
                    <a:srgbClr val="00B050"/>
                  </a:solidFill>
                </a:ln>
                <a:effectLst>
                  <a:glow rad="63500">
                    <a:schemeClr val="accent4">
                      <a:satMod val="175000"/>
                      <a:alpha val="40000"/>
                    </a:schemeClr>
                  </a:glow>
                </a:effectLst>
                <a:cs typeface="Tahoma" panose="020B0604030504040204" pitchFamily="34" charset="0"/>
              </a:rPr>
              <a:t>امر </a:t>
            </a:r>
            <a:r>
              <a:rPr lang="fa-IR" sz="4400" b="1" dirty="0" smtClean="0">
                <a:ln>
                  <a:solidFill>
                    <a:srgbClr val="00B050"/>
                  </a:solidFill>
                </a:ln>
                <a:effectLst>
                  <a:glow rad="63500">
                    <a:schemeClr val="accent4">
                      <a:satMod val="175000"/>
                      <a:alpha val="40000"/>
                    </a:schemeClr>
                  </a:glow>
                </a:effectLst>
                <a:cs typeface="Tahoma" panose="020B0604030504040204" pitchFamily="34" charset="0"/>
              </a:rPr>
              <a:t>ائمه اطهار</a:t>
            </a:r>
          </a:p>
          <a:p>
            <a:pPr algn="ctr" fontAlgn="auto">
              <a:spcAft>
                <a:spcPts val="0"/>
              </a:spcAft>
              <a:defRPr/>
            </a:pPr>
            <a:r>
              <a:rPr lang="fa-IR" sz="4400" b="1" dirty="0" smtClean="0">
                <a:ln>
                  <a:solidFill>
                    <a:srgbClr val="00B050"/>
                  </a:solidFill>
                </a:ln>
                <a:effectLst>
                  <a:glow rad="63500">
                    <a:schemeClr val="accent4">
                      <a:satMod val="175000"/>
                      <a:alpha val="40000"/>
                    </a:schemeClr>
                  </a:glow>
                </a:effectLst>
                <a:cs typeface="Tahoma" panose="020B0604030504040204" pitchFamily="34" charset="0"/>
              </a:rPr>
              <a:t>(علیهم السلام) </a:t>
            </a:r>
            <a:endParaRPr lang="fa-IR" sz="4400" b="1" dirty="0">
              <a:ln>
                <a:solidFill>
                  <a:srgbClr val="00B050"/>
                </a:solidFill>
              </a:ln>
              <a:effectLst>
                <a:glow rad="63500">
                  <a:schemeClr val="accent4">
                    <a:satMod val="175000"/>
                    <a:alpha val="40000"/>
                  </a:schemeClr>
                </a:glow>
              </a:effectLst>
              <a:cs typeface="Tahoma" panose="020B0604030504040204" pitchFamily="34" charset="0"/>
            </a:endParaRPr>
          </a:p>
          <a:p>
            <a:pPr algn="ctr" fontAlgn="auto">
              <a:spcAft>
                <a:spcPts val="0"/>
              </a:spcAft>
              <a:defRPr/>
            </a:pPr>
            <a:r>
              <a:rPr lang="fa-IR" sz="4400" b="1" dirty="0">
                <a:ln>
                  <a:solidFill>
                    <a:srgbClr val="00B050"/>
                  </a:solidFill>
                </a:ln>
                <a:effectLst>
                  <a:glow rad="63500">
                    <a:schemeClr val="accent4">
                      <a:satMod val="175000"/>
                      <a:alpha val="40000"/>
                    </a:schemeClr>
                  </a:glow>
                </a:effectLst>
                <a:cs typeface="Tahoma" panose="020B0604030504040204" pitchFamily="34" charset="0"/>
              </a:rPr>
              <a:t>به افتاء و تأييد فتاوی</a:t>
            </a:r>
          </a:p>
        </p:txBody>
      </p:sp>
    </p:spTree>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853114" cy="736600"/>
          </a:xfrm>
        </p:spPr>
        <p:txBody>
          <a:bodyPr rtlCol="0">
            <a:normAutofit fontScale="90000"/>
          </a:bodyPr>
          <a:lstStyle/>
          <a:p>
            <a:pPr fontAlgn="auto">
              <a:spcAft>
                <a:spcPts val="0"/>
              </a:spcAft>
              <a:defRPr/>
            </a:pPr>
            <a:r>
              <a:rPr lang="fa-IR" dirty="0"/>
              <a:t>امر </a:t>
            </a:r>
            <a:r>
              <a:rPr lang="fa-IR" dirty="0" smtClean="0"/>
              <a:t>ائمه اطهار (علیهم السلام) </a:t>
            </a:r>
            <a:r>
              <a:rPr lang="fa-IR" dirty="0"/>
              <a:t>به فتوا دادن صحابه وتأييد فتاواي آنان</a:t>
            </a:r>
            <a:endParaRPr lang="en-US" dirty="0"/>
          </a:p>
        </p:txBody>
      </p:sp>
      <p:sp>
        <p:nvSpPr>
          <p:cNvPr id="3" name="Content Placeholder 2"/>
          <p:cNvSpPr>
            <a:spLocks noGrp="1"/>
          </p:cNvSpPr>
          <p:nvPr>
            <p:ph idx="1"/>
          </p:nvPr>
        </p:nvSpPr>
        <p:spPr>
          <a:xfrm>
            <a:off x="503238" y="781050"/>
            <a:ext cx="11256962" cy="6076950"/>
          </a:xfrm>
        </p:spPr>
        <p:txBody>
          <a:bodyPr>
            <a:normAutofit/>
          </a:bodyPr>
          <a:lstStyle/>
          <a:p>
            <a:pPr marL="179388">
              <a:spcBef>
                <a:spcPts val="1200"/>
              </a:spcBef>
              <a:spcAft>
                <a:spcPts val="600"/>
              </a:spcAft>
            </a:pPr>
            <a:endParaRPr lang="fa-IR" altLang="en-US" sz="28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endParaRPr>
          </a:p>
          <a:p>
            <a:pPr marL="179388">
              <a:spcBef>
                <a:spcPts val="1200"/>
              </a:spcBef>
              <a:spcAft>
                <a:spcPts val="600"/>
              </a:spcAft>
            </a:pPr>
            <a:r>
              <a:rPr lang="fa-IR" altLang="en-US" sz="28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دستور حضرت امير (ع) به قُثَم بر فتوي و تعليم جاهل</a:t>
            </a:r>
            <a:endParaRPr lang="en-US" altLang="en-US" sz="2800" dirty="0" smtClean="0">
              <a:solidFill>
                <a:srgbClr val="FF00FF"/>
              </a:solidFill>
              <a:latin typeface="Cambria" panose="02040503050406030204" pitchFamily="18" charset="0"/>
              <a:cs typeface="Times New Roman" panose="02020603050405020304" pitchFamily="18" charset="0"/>
            </a:endParaRPr>
          </a:p>
          <a:p>
            <a:pPr marL="179388" algn="r"/>
            <a:r>
              <a:rPr lang="fa-IR" altLang="en-US" dirty="0" smtClean="0">
                <a:solidFill>
                  <a:srgbClr val="000000"/>
                </a:solidFill>
                <a:latin typeface="Tahoma" panose="020B0604030504040204" pitchFamily="34" charset="0"/>
                <a:cs typeface="Times New Roman" panose="02020603050405020304" pitchFamily="18" charset="0"/>
              </a:rPr>
              <a:t>امام علي(ع) به قثم بن عباس مي‌نويسد</a:t>
            </a:r>
            <a:r>
              <a:rPr lang="en-US" altLang="en-US" sz="2800" dirty="0" smtClean="0">
                <a:solidFill>
                  <a:srgbClr val="000000"/>
                </a:solidFill>
                <a:latin typeface="Tahoma" panose="020B0604030504040204" pitchFamily="34" charset="0"/>
                <a:cs typeface="Times New Roman" panose="02020603050405020304" pitchFamily="18" charset="0"/>
              </a:rPr>
              <a:t>:</a:t>
            </a:r>
          </a:p>
          <a:p>
            <a:pPr marL="179388" algn="justLow"/>
            <a:r>
              <a:rPr lang="fa-IR" altLang="en-US" dirty="0" smtClean="0">
                <a:solidFill>
                  <a:srgbClr val="780000"/>
                </a:solidFill>
                <a:latin typeface="Taher" panose="00000400000000000000" pitchFamily="2" charset="-78"/>
                <a:cs typeface="Times New Roman" panose="02020603050405020304" pitchFamily="18" charset="0"/>
              </a:rPr>
              <a:t>وَ قَالَ علي ×‏</a:t>
            </a:r>
            <a:r>
              <a:rPr lang="fa-IR" altLang="en-US" dirty="0" smtClean="0">
                <a:solidFill>
                  <a:srgbClr val="000080"/>
                </a:solidFill>
                <a:latin typeface="Taher" panose="00000400000000000000" pitchFamily="2" charset="-78"/>
                <a:cs typeface="Times New Roman" panose="02020603050405020304" pitchFamily="18" charset="0"/>
              </a:rPr>
              <a:t> فِيمَا كَتَبَ إِلَى قُثَمَ بْنِ الْعَبَّاس:‏ وَاجْلِسْ لَهُمُ الْعَصْرَينِ‏ فَأَفْتِ لِلْمُسْتَفْتِي وَ عَلِّمِ الْجَاهِلَ وَ ذَاکِرِ الْعَالِمَ»؛ </a:t>
            </a:r>
            <a:endParaRPr lang="en-US" altLang="en-US" dirty="0" smtClean="0">
              <a:solidFill>
                <a:srgbClr val="000080"/>
              </a:solidFill>
              <a:latin typeface="Taher" panose="00000400000000000000" pitchFamily="2" charset="-78"/>
              <a:cs typeface="Times New Roman" panose="02020603050405020304" pitchFamily="18" charset="0"/>
            </a:endParaRPr>
          </a:p>
          <a:p>
            <a:pPr marL="179388"/>
            <a:r>
              <a:rPr lang="fa-IR" altLang="en-US" u="sng" dirty="0" smtClean="0">
                <a:hlinkClick r:id="rId2" action="ppaction://hlinkfile"/>
              </a:rPr>
              <a:t>نهج البلاغة خطبة : 67- خطب الإمام علي ( ع ) ( تحقيق صالح ) - ص 457..</a:t>
            </a:r>
            <a:r>
              <a:rPr lang="fa-IR" altLang="en-US" dirty="0" smtClean="0"/>
              <a:t> .</a:t>
            </a:r>
            <a:endParaRPr lang="en-US" altLang="en-US" dirty="0" smtClean="0"/>
          </a:p>
          <a:p>
            <a:pPr marL="179388"/>
            <a:r>
              <a:rPr lang="fa-IR" altLang="en-US" u="sng" dirty="0" smtClean="0">
                <a:hlinkClick r:id="rId3" action="ppaction://hlinkfile"/>
              </a:rPr>
              <a:t>بحار الأنوار، ج 33، ص 497.</a:t>
            </a:r>
            <a:r>
              <a:rPr lang="fa-IR" altLang="en-US" dirty="0" smtClean="0"/>
              <a:t>..</a:t>
            </a:r>
            <a:endParaRPr lang="en-US" altLang="en-US" dirty="0" smtClean="0"/>
          </a:p>
          <a:p>
            <a:pPr marL="179388"/>
            <a:endParaRPr lang="fa-IR" alt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3" y="0"/>
            <a:ext cx="7776864" cy="781676"/>
          </a:xfrm>
        </p:spPr>
        <p:txBody>
          <a:bodyPr rtlCol="0">
            <a:normAutofit fontScale="90000"/>
          </a:bodyPr>
          <a:lstStyle/>
          <a:p>
            <a:pPr fontAlgn="auto">
              <a:spcAft>
                <a:spcPts val="0"/>
              </a:spcAft>
              <a:defRPr/>
            </a:pPr>
            <a:r>
              <a:rPr lang="fa-IR" dirty="0"/>
              <a:t>امر </a:t>
            </a:r>
            <a:r>
              <a:rPr lang="fa-IR" dirty="0" smtClean="0"/>
              <a:t>ائمه اطهار (علیهم السلام) </a:t>
            </a:r>
            <a:r>
              <a:rPr lang="fa-IR" dirty="0"/>
              <a:t>به فتوا دادن صحابه وتأييد فتاواي آنان</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marL="180340" fontAlgn="auto">
              <a:spcBef>
                <a:spcPts val="1200"/>
              </a:spcBef>
              <a:spcAft>
                <a:spcPts val="600"/>
              </a:spcAft>
              <a:defRPr/>
            </a:pPr>
            <a:r>
              <a:rPr lang="fa-IR" sz="2800" dirty="0">
                <a:solidFill>
                  <a:srgbClr val="FF00FF"/>
                </a:solidFill>
                <a:latin typeface="Cambria" panose="02040503050406030204" pitchFamily="18" charset="0"/>
                <a:ea typeface="Times New Roman" panose="02020603050405020304" pitchFamily="18" charset="0"/>
                <a:cs typeface="Tahoma" panose="020B0604030504040204" pitchFamily="34" charset="0"/>
              </a:rPr>
              <a:t>دستور امام باقر </a:t>
            </a:r>
            <a:r>
              <a:rPr lang="fa-IR" sz="2800" dirty="0">
                <a:solidFill>
                  <a:srgbClr val="FF00FF"/>
                </a:solidFill>
                <a:latin typeface="Cambria" panose="02040503050406030204" pitchFamily="18" charset="0"/>
                <a:ea typeface="Times New Roman" panose="02020603050405020304" pitchFamily="18" charset="0"/>
              </a:rPr>
              <a:t>(ع) </a:t>
            </a:r>
            <a:r>
              <a:rPr lang="fa-IR" sz="2800" dirty="0">
                <a:solidFill>
                  <a:srgbClr val="FF00FF"/>
                </a:solidFill>
                <a:latin typeface="Cambria" panose="02040503050406030204" pitchFamily="18" charset="0"/>
                <a:ea typeface="Times New Roman" panose="02020603050405020304" pitchFamily="18" charset="0"/>
                <a:cs typeface="Tahoma" panose="020B0604030504040204" pitchFamily="34" charset="0"/>
              </a:rPr>
              <a:t>به أبان بن تغلب بر صدور فتوا</a:t>
            </a:r>
            <a:endParaRPr lang="en-US" sz="2800" dirty="0">
              <a:solidFill>
                <a:srgbClr val="FF00FF"/>
              </a:solidFill>
              <a:latin typeface="Cambria" panose="02040503050406030204" pitchFamily="18" charset="0"/>
              <a:ea typeface="Times New Roman" panose="02020603050405020304" pitchFamily="18" charset="0"/>
            </a:endParaRPr>
          </a:p>
          <a:p>
            <a:pPr marL="180340" indent="180340" algn="justLow" fontAlgn="auto">
              <a:spcAft>
                <a:spcPts val="0"/>
              </a:spcAft>
              <a:defRPr/>
            </a:pPr>
            <a:r>
              <a:rPr lang="fa-IR" dirty="0">
                <a:solidFill>
                  <a:srgbClr val="000080"/>
                </a:solidFill>
                <a:latin typeface="Taher" panose="00000400000000000000" pitchFamily="2" charset="-78"/>
                <a:ea typeface="Times New Roman" panose="02020603050405020304" pitchFamily="18" charset="0"/>
              </a:rPr>
              <a:t>اِجْلِس فى مسجد المَدينة و اَفتِ النّاسَ فَاِنّى اُحِبُّ اَنْ اَرى فى شيعَتى مِثْلَكْ</a:t>
            </a:r>
            <a:endParaRPr lang="en-US" dirty="0">
              <a:solidFill>
                <a:srgbClr val="000080"/>
              </a:solidFill>
              <a:latin typeface="Taher" panose="00000400000000000000" pitchFamily="2" charset="-78"/>
              <a:ea typeface="Times New Roman" panose="02020603050405020304" pitchFamily="18" charset="0"/>
            </a:endParaRPr>
          </a:p>
          <a:p>
            <a:pPr fontAlgn="auto">
              <a:spcAft>
                <a:spcPts val="0"/>
              </a:spcAft>
              <a:defRPr/>
            </a:pPr>
            <a:r>
              <a:rPr lang="fa-IR" u="sng" dirty="0">
                <a:hlinkClick r:id="rId2" action="ppaction://hlinkfile"/>
              </a:rPr>
              <a:t>الفهرست الشيخ طوسي ص 57.</a:t>
            </a:r>
            <a:r>
              <a:rPr lang="fa-IR" dirty="0"/>
              <a:t>..</a:t>
            </a:r>
            <a:endParaRPr lang="en-US" dirty="0"/>
          </a:p>
          <a:p>
            <a:pPr marL="180340" fontAlgn="auto">
              <a:spcBef>
                <a:spcPts val="1200"/>
              </a:spcBef>
              <a:spcAft>
                <a:spcPts val="600"/>
              </a:spcAft>
              <a:defRPr/>
            </a:pPr>
            <a:r>
              <a:rPr lang="fa-IR" sz="2800" dirty="0">
                <a:solidFill>
                  <a:srgbClr val="FF00FF"/>
                </a:solidFill>
                <a:latin typeface="Cambria" panose="02040503050406030204" pitchFamily="18" charset="0"/>
                <a:ea typeface="Times New Roman" panose="02020603050405020304" pitchFamily="18" charset="0"/>
                <a:cs typeface="Tahoma" panose="020B0604030504040204" pitchFamily="34" charset="0"/>
              </a:rPr>
              <a:t>تأييد امام صادق </a:t>
            </a:r>
            <a:r>
              <a:rPr lang="fa-IR" sz="2800" dirty="0">
                <a:solidFill>
                  <a:srgbClr val="FF00FF"/>
                </a:solidFill>
                <a:latin typeface="Cambria" panose="02040503050406030204" pitchFamily="18" charset="0"/>
                <a:ea typeface="Times New Roman" panose="02020603050405020304" pitchFamily="18" charset="0"/>
              </a:rPr>
              <a:t>(ع) </a:t>
            </a:r>
            <a:r>
              <a:rPr lang="fa-IR" sz="28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بر فتاواي </a:t>
            </a:r>
            <a:r>
              <a:rPr lang="fa-IR" sz="2800" dirty="0">
                <a:solidFill>
                  <a:srgbClr val="FF00FF"/>
                </a:solidFill>
                <a:latin typeface="Cambria" panose="02040503050406030204" pitchFamily="18" charset="0"/>
                <a:ea typeface="Times New Roman" panose="02020603050405020304" pitchFamily="18" charset="0"/>
                <a:cs typeface="Tahoma" panose="020B0604030504040204" pitchFamily="34" charset="0"/>
              </a:rPr>
              <a:t>معاذ بن </a:t>
            </a:r>
            <a:r>
              <a:rPr lang="fa-IR" sz="28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مسلم</a:t>
            </a:r>
            <a:endParaRPr lang="en-US" sz="2800" dirty="0">
              <a:solidFill>
                <a:srgbClr val="FF00FF"/>
              </a:solidFill>
              <a:latin typeface="Cambria" panose="02040503050406030204" pitchFamily="18" charset="0"/>
              <a:ea typeface="Times New Roman" panose="02020603050405020304" pitchFamily="18" charset="0"/>
            </a:endParaRPr>
          </a:p>
          <a:p>
            <a:pPr marL="180340" indent="180340" algn="justLow" fontAlgn="auto">
              <a:spcAft>
                <a:spcPts val="0"/>
              </a:spcAft>
              <a:defRPr/>
            </a:pPr>
            <a:r>
              <a:rPr lang="ar-SA" dirty="0">
                <a:solidFill>
                  <a:srgbClr val="000080"/>
                </a:solidFill>
                <a:latin typeface="Taher" panose="00000400000000000000" pitchFamily="2" charset="-78"/>
                <a:ea typeface="Times New Roman" panose="02020603050405020304" pitchFamily="18" charset="0"/>
              </a:rPr>
              <a:t>بلغني انک </a:t>
            </a:r>
            <a:r>
              <a:rPr lang="ar-SA" dirty="0">
                <a:solidFill>
                  <a:srgbClr val="000080"/>
                </a:solidFill>
                <a:highlight>
                  <a:srgbClr val="FFFF00"/>
                </a:highlight>
                <a:latin typeface="Taher" panose="00000400000000000000" pitchFamily="2" charset="-78"/>
                <a:ea typeface="Times New Roman" panose="02020603050405020304" pitchFamily="18" charset="0"/>
              </a:rPr>
              <a:t>تقعد في الجامع فتفتي للنّاس</a:t>
            </a:r>
            <a:r>
              <a:rPr lang="ar-SA" dirty="0">
                <a:solidFill>
                  <a:srgbClr val="000080"/>
                </a:solidFill>
                <a:latin typeface="Taher" panose="00000400000000000000" pitchFamily="2" charset="-78"/>
                <a:ea typeface="Times New Roman" panose="02020603050405020304" pitchFamily="18" charset="0"/>
              </a:rPr>
              <a:t> قلت نعم واردت ان اسئلک عن ذلک قبل ان اخرج انّي اقعد في المسجد فيجيئني الرّجل فيسألني عن الشيي ء فاذا عرفته بالخلاف لکم اخبرته بما يفعلون و يجيئني الرّجل اعرفه بمودّتکم وحبکم فاخبره بما جاء عنکم و يجيئني الرّجل لااعرفه ولاادري من هو فاقول جاء عن فلان کذا وجاء عن فلان کذا فادخل قولکم فيما بين ذلک </a:t>
            </a:r>
            <a:r>
              <a:rPr lang="ar-SA" dirty="0">
                <a:ln>
                  <a:solidFill>
                    <a:srgbClr val="FF0000"/>
                  </a:solidFill>
                </a:ln>
                <a:solidFill>
                  <a:srgbClr val="000080"/>
                </a:solidFill>
                <a:latin typeface="Taher" panose="00000400000000000000" pitchFamily="2" charset="-78"/>
                <a:ea typeface="Times New Roman" panose="02020603050405020304" pitchFamily="18" charset="0"/>
              </a:rPr>
              <a:t>فقال لي اصنع کذا فاني کذا اصنع</a:t>
            </a:r>
            <a:r>
              <a:rPr lang="ar-SA" dirty="0">
                <a:solidFill>
                  <a:srgbClr val="000080"/>
                </a:solidFill>
                <a:latin typeface="Taher" panose="00000400000000000000" pitchFamily="2" charset="-78"/>
                <a:ea typeface="Times New Roman" panose="02020603050405020304" pitchFamily="18" charset="0"/>
              </a:rPr>
              <a:t>.</a:t>
            </a:r>
            <a:endParaRPr lang="en-US" dirty="0">
              <a:solidFill>
                <a:srgbClr val="000080"/>
              </a:solidFill>
              <a:latin typeface="Taher" panose="00000400000000000000" pitchFamily="2" charset="-78"/>
              <a:ea typeface="Times New Roman" panose="02020603050405020304" pitchFamily="18" charset="0"/>
            </a:endParaRPr>
          </a:p>
          <a:p>
            <a:pPr fontAlgn="auto">
              <a:spcAft>
                <a:spcPts val="0"/>
              </a:spcAft>
              <a:defRPr/>
            </a:pPr>
            <a:r>
              <a:rPr lang="fa-IR" u="sng" dirty="0">
                <a:hlinkClick r:id="rId3" action="ppaction://hlinkfile"/>
              </a:rPr>
              <a:t>خلاص</a:t>
            </a:r>
            <a:r>
              <a:rPr lang="ar-SA" u="sng" dirty="0">
                <a:hlinkClick r:id="rId3" action="ppaction://hlinkfile"/>
              </a:rPr>
              <a:t>ة الاقوال علامه حلي ص279</a:t>
            </a:r>
            <a:r>
              <a:rPr lang="fa-IR" dirty="0"/>
              <a:t>...</a:t>
            </a:r>
            <a:endParaRPr lang="en-US" dirty="0"/>
          </a:p>
          <a:p>
            <a:pPr fontAlgn="auto">
              <a:spcAft>
                <a:spcPts val="0"/>
              </a:spcAft>
              <a:defRPr/>
            </a:pPr>
            <a:endParaRPr lang="fa-I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276872"/>
            <a:ext cx="6400800" cy="2880320"/>
          </a:xfrm>
        </p:spPr>
        <p:txBody>
          <a:bodyPr rtlCol="0">
            <a:noAutofit/>
          </a:bodyPr>
          <a:lstStyle/>
          <a:p>
            <a:pPr algn="ctr" fontAlgn="auto">
              <a:spcAft>
                <a:spcPts val="0"/>
              </a:spcAft>
              <a:defRPr/>
            </a:pPr>
            <a:r>
              <a:rPr lang="fa-IR" sz="9600" b="1" dirty="0">
                <a:ln>
                  <a:solidFill>
                    <a:srgbClr val="00B050"/>
                  </a:solidFill>
                </a:ln>
                <a:effectLst>
                  <a:glow rad="63500">
                    <a:schemeClr val="accent4">
                      <a:satMod val="175000"/>
                      <a:alpha val="40000"/>
                    </a:schemeClr>
                  </a:glow>
                </a:effectLst>
                <a:cs typeface="Tahoma" panose="020B0604030504040204" pitchFamily="34" charset="0"/>
              </a:rPr>
              <a:t>وجود روات </a:t>
            </a:r>
          </a:p>
          <a:p>
            <a:pPr algn="ctr" fontAlgn="auto">
              <a:spcAft>
                <a:spcPts val="0"/>
              </a:spcAft>
              <a:defRPr/>
            </a:pPr>
            <a:r>
              <a:rPr lang="fa-IR" sz="5400" b="1" dirty="0">
                <a:ln>
                  <a:solidFill>
                    <a:srgbClr val="00B050"/>
                  </a:solidFill>
                </a:ln>
                <a:effectLst>
                  <a:glow rad="63500">
                    <a:schemeClr val="accent4">
                      <a:satMod val="175000"/>
                      <a:alpha val="40000"/>
                    </a:schemeClr>
                  </a:glow>
                </a:effectLst>
                <a:cs typeface="Tahoma" panose="020B0604030504040204" pitchFamily="34" charset="0"/>
              </a:rPr>
              <a:t>كذاب وضاع</a:t>
            </a:r>
            <a:endParaRPr lang="fa-IR" sz="3600" b="1" dirty="0">
              <a:ln>
                <a:solidFill>
                  <a:srgbClr val="00B050"/>
                </a:solidFill>
              </a:ln>
              <a:effectLst>
                <a:glow rad="63500">
                  <a:schemeClr val="accent4">
                    <a:satMod val="175000"/>
                    <a:alpha val="40000"/>
                  </a:schemeClr>
                </a:glow>
              </a:effectLst>
              <a:cs typeface="Tahoma" panose="020B0604030504040204" pitchFamily="34" charset="0"/>
            </a:endParaRP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نسب وبيوگرافي احمد </a:t>
            </a:r>
            <a:r>
              <a:rPr lang="fa-IR" dirty="0" smtClean="0"/>
              <a:t>الحسن</a:t>
            </a:r>
            <a:endParaRPr lang="en-US" dirty="0"/>
          </a:p>
        </p:txBody>
      </p:sp>
      <p:sp>
        <p:nvSpPr>
          <p:cNvPr id="3" name="Content Placeholder 2"/>
          <p:cNvSpPr>
            <a:spLocks noGrp="1"/>
          </p:cNvSpPr>
          <p:nvPr>
            <p:ph idx="1"/>
          </p:nvPr>
        </p:nvSpPr>
        <p:spPr>
          <a:xfrm>
            <a:off x="503728" y="781676"/>
            <a:ext cx="11256901" cy="6076324"/>
          </a:xfrm>
        </p:spPr>
        <p:txBody>
          <a:bodyPr rtlCol="0">
            <a:normAutofit lnSpcReduction="10000"/>
          </a:bodyPr>
          <a:lstStyle/>
          <a:p>
            <a:pPr marL="180340" fontAlgn="auto">
              <a:spcBef>
                <a:spcPts val="1200"/>
              </a:spcBef>
              <a:spcAft>
                <a:spcPts val="600"/>
              </a:spcAft>
              <a:defRPr/>
            </a:pPr>
            <a:r>
              <a:rPr lang="fa-IR" sz="3600" dirty="0">
                <a:ln>
                  <a:solidFill>
                    <a:srgbClr val="FF0000"/>
                  </a:solidFill>
                </a:ln>
                <a:solidFill>
                  <a:srgbClr val="0000CC"/>
                </a:solidFill>
                <a:cs typeface="Tahoma" panose="020B0604030504040204" pitchFamily="34" charset="0"/>
              </a:rPr>
              <a:t>احمد بصري از نسب پنجم مقطوع است  و مجهول:</a:t>
            </a:r>
            <a:endParaRPr lang="en-US" sz="3600" dirty="0">
              <a:ln>
                <a:solidFill>
                  <a:srgbClr val="FF0000"/>
                </a:solidFill>
              </a:ln>
              <a:solidFill>
                <a:srgbClr val="0000CC"/>
              </a:solidFill>
              <a:cs typeface="+mn-cs"/>
            </a:endParaRPr>
          </a:p>
          <a:p>
            <a:pPr marL="180340" indent="180340" fontAlgn="auto">
              <a:spcAft>
                <a:spcPts val="0"/>
              </a:spcAft>
              <a:defRPr/>
            </a:pPr>
            <a:r>
              <a:rPr lang="fa-IR" dirty="0">
                <a:solidFill>
                  <a:srgbClr val="000000"/>
                </a:solidFill>
                <a:latin typeface="Taher" panose="00000400000000000000" pitchFamily="2" charset="-78"/>
                <a:ea typeface="Times New Roman" panose="02020603050405020304" pitchFamily="18" charset="0"/>
              </a:rPr>
              <a:t>ناظم العقيلي نماينده احمد بصري‌مي</a:t>
            </a:r>
            <a:r>
              <a:rPr lang="en-US" dirty="0">
                <a:solidFill>
                  <a:srgbClr val="000000"/>
                </a:solidFill>
                <a:latin typeface="Taher" panose="00000400000000000000" pitchFamily="2" charset="-78"/>
                <a:ea typeface="Times New Roman" panose="02020603050405020304" pitchFamily="18" charset="0"/>
              </a:rPr>
              <a:t>‌</a:t>
            </a:r>
            <a:r>
              <a:rPr lang="fa-IR" dirty="0">
                <a:solidFill>
                  <a:srgbClr val="000000"/>
                </a:solidFill>
                <a:latin typeface="Taher" panose="00000400000000000000" pitchFamily="2" charset="-78"/>
                <a:ea typeface="Times New Roman" panose="02020603050405020304" pitchFamily="18" charset="0"/>
              </a:rPr>
              <a:t>نويسد:</a:t>
            </a:r>
            <a:r>
              <a:rPr lang="fa-IR" dirty="0">
                <a:solidFill>
                  <a:srgbClr val="000080"/>
                </a:solidFill>
                <a:latin typeface="Taher" panose="00000400000000000000" pitchFamily="2" charset="-78"/>
                <a:ea typeface="Times New Roman" panose="02020603050405020304" pitchFamily="18" charset="0"/>
              </a:rPr>
              <a:t> چون وي تقريبا از </a:t>
            </a:r>
            <a:r>
              <a:rPr lang="fa-IR" sz="3000" dirty="0">
                <a:ln>
                  <a:solidFill>
                    <a:srgbClr val="FF0000"/>
                  </a:solidFill>
                </a:ln>
              </a:rPr>
              <a:t>نسل پنجم مقطوع النسب</a:t>
            </a:r>
            <a:r>
              <a:rPr lang="fa-IR" dirty="0">
                <a:solidFill>
                  <a:srgbClr val="000080"/>
                </a:solidFill>
                <a:latin typeface="Taher" panose="00000400000000000000" pitchFamily="2" charset="-78"/>
                <a:ea typeface="Times New Roman" panose="02020603050405020304" pitchFamily="18" charset="0"/>
              </a:rPr>
              <a:t> است... اثبات نسب و </a:t>
            </a:r>
            <a:r>
              <a:rPr lang="fa-IR" dirty="0">
                <a:ln>
                  <a:solidFill>
                    <a:srgbClr val="FF0000"/>
                  </a:solidFill>
                </a:ln>
                <a:solidFill>
                  <a:srgbClr val="000080"/>
                </a:solidFill>
                <a:latin typeface="Taher" panose="00000400000000000000" pitchFamily="2" charset="-78"/>
                <a:ea typeface="Times New Roman" panose="02020603050405020304" pitchFamily="18" charset="0"/>
              </a:rPr>
              <a:t>نسل امام مهدي جز از طريق خداوند و خود امام مهدي امکان پذير نيست</a:t>
            </a:r>
          </a:p>
          <a:p>
            <a:pPr marL="180340" indent="180340" algn="justLow" fontAlgn="auto">
              <a:spcAft>
                <a:spcPts val="0"/>
              </a:spcAft>
              <a:defRPr/>
            </a:pPr>
            <a:r>
              <a:rPr lang="fa-IR" u="sng" dirty="0">
                <a:hlinkClick r:id="rId2" action="ppaction://hlinkfile"/>
              </a:rPr>
              <a:t>جواب هاي روشن کننده از راه امواج قسمت اول ص63</a:t>
            </a:r>
            <a:endParaRPr lang="fa-IR" u="sng" dirty="0"/>
          </a:p>
          <a:p>
            <a:pPr marL="180340" indent="180340" algn="justLow" fontAlgn="auto">
              <a:spcAft>
                <a:spcPts val="0"/>
              </a:spcAft>
              <a:defRPr/>
            </a:pPr>
            <a:r>
              <a:rPr lang="fa-IR" sz="3600" dirty="0">
                <a:ln>
                  <a:solidFill>
                    <a:srgbClr val="FF0000"/>
                  </a:solidFill>
                </a:ln>
                <a:solidFill>
                  <a:srgbClr val="0000CC"/>
                </a:solidFill>
                <a:cs typeface="Tahoma" panose="020B0604030504040204" pitchFamily="34" charset="0"/>
              </a:rPr>
              <a:t>سلمان جد چهارم احمد، فرزند بلاواسطه حضرت مهدي(عج) نيست</a:t>
            </a:r>
            <a:endParaRPr lang="en-US" sz="3600" dirty="0">
              <a:ln>
                <a:solidFill>
                  <a:srgbClr val="FF0000"/>
                </a:solidFill>
              </a:ln>
              <a:solidFill>
                <a:srgbClr val="0000CC"/>
              </a:solidFill>
              <a:cs typeface="+mn-cs"/>
            </a:endParaRPr>
          </a:p>
          <a:p>
            <a:pPr fontAlgn="auto">
              <a:spcAft>
                <a:spcPts val="0"/>
              </a:spcAft>
              <a:defRPr/>
            </a:pPr>
            <a:r>
              <a:rPr lang="fa-IR" dirty="0"/>
              <a:t>س9:آيا </a:t>
            </a:r>
            <a:r>
              <a:rPr lang="fa-IR" dirty="0">
                <a:ln>
                  <a:solidFill>
                    <a:srgbClr val="FF0000"/>
                  </a:solidFill>
                </a:ln>
                <a:solidFill>
                  <a:srgbClr val="000080"/>
                </a:solidFill>
              </a:rPr>
              <a:t>امام مهدي جد پنجم شما </a:t>
            </a:r>
            <a:r>
              <a:rPr lang="fa-IR" dirty="0"/>
              <a:t>است همانطوريکه انصار شما آنرا ادعا مي کنند؟</a:t>
            </a:r>
            <a:endParaRPr lang="en-US" dirty="0"/>
          </a:p>
          <a:p>
            <a:pPr fontAlgn="auto">
              <a:spcAft>
                <a:spcPts val="0"/>
              </a:spcAft>
              <a:defRPr/>
            </a:pPr>
            <a:r>
              <a:rPr lang="fa-IR" dirty="0"/>
              <a:t>ج س9: </a:t>
            </a:r>
            <a:r>
              <a:rPr lang="fa-IR" dirty="0">
                <a:ln>
                  <a:solidFill>
                    <a:srgbClr val="FF0000"/>
                  </a:solidFill>
                </a:ln>
                <a:solidFill>
                  <a:srgbClr val="000080"/>
                </a:solidFill>
              </a:rPr>
              <a:t>خير. </a:t>
            </a:r>
            <a:r>
              <a:rPr lang="fa-IR" u="sng" dirty="0">
                <a:hlinkClick r:id="rId3" action="ppaction://hlinkfile"/>
              </a:rPr>
              <a:t>جواب هاي روشن کننده از راه امواج قسمت اول ص63</a:t>
            </a:r>
            <a:endParaRPr lang="fa-IR" u="sng" dirty="0"/>
          </a:p>
          <a:p>
            <a:pPr fontAlgn="auto">
              <a:spcAft>
                <a:spcPts val="0"/>
              </a:spcAft>
              <a:defRPr/>
            </a:pPr>
            <a:r>
              <a:rPr lang="fa-IR" sz="3600" dirty="0">
                <a:ln>
                  <a:solidFill>
                    <a:srgbClr val="FF0000"/>
                  </a:solidFill>
                </a:ln>
                <a:solidFill>
                  <a:srgbClr val="0000CC"/>
                </a:solidFill>
              </a:rPr>
              <a:t>نسب دليل بر فرستاده بودن احمد از طرف حضرت مهدي (ع)  نيست</a:t>
            </a:r>
            <a:endParaRPr lang="en-US" sz="3600" dirty="0">
              <a:ln>
                <a:solidFill>
                  <a:srgbClr val="FF0000"/>
                </a:solidFill>
              </a:ln>
              <a:solidFill>
                <a:srgbClr val="0000CC"/>
              </a:solidFill>
            </a:endParaRPr>
          </a:p>
          <a:p>
            <a:pPr fontAlgn="auto">
              <a:spcAft>
                <a:spcPts val="0"/>
              </a:spcAft>
              <a:defRPr/>
            </a:pPr>
            <a:r>
              <a:rPr lang="fa-IR" u="sng" dirty="0">
                <a:hlinkClick r:id="rId4" action="ppaction://hlinkfile"/>
              </a:rPr>
              <a:t>                وب سايت رسمي انصار</a:t>
            </a:r>
            <a:r>
              <a:rPr lang="fa-IR" dirty="0"/>
              <a:t>...</a:t>
            </a:r>
            <a:endParaRPr lang="en-US" dirty="0"/>
          </a:p>
          <a:p>
            <a:pPr fontAlgn="auto">
              <a:spcAft>
                <a:spcPts val="0"/>
              </a:spcAft>
              <a:defRPr/>
            </a:pPr>
            <a:endParaRPr lang="en-US" dirty="0"/>
          </a:p>
          <a:p>
            <a:pPr fontAlgn="auto">
              <a:spcAft>
                <a:spcPts val="0"/>
              </a:spcAft>
              <a:defRPr/>
            </a:pPr>
            <a:endParaRPr lang="fa-I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وجود روات كذاب و وضاع بين روات</a:t>
            </a:r>
            <a:endParaRPr lang="en-US" dirty="0"/>
          </a:p>
        </p:txBody>
      </p:sp>
      <p:sp>
        <p:nvSpPr>
          <p:cNvPr id="60419"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pPr>
              <a:spcBef>
                <a:spcPts val="1200"/>
              </a:spcBef>
              <a:spcAft>
                <a:spcPts val="600"/>
              </a:spcAft>
            </a:pPr>
            <a:r>
              <a:rPr lang="fa-IR" altLang="en-US"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علي (ع) والرواة الكذاب </a:t>
            </a:r>
            <a:endParaRPr lang="en-US" altLang="en-US" dirty="0" smtClean="0">
              <a:solidFill>
                <a:srgbClr val="FF00FF"/>
              </a:solidFill>
              <a:latin typeface="Cambria" panose="02040503050406030204" pitchFamily="18" charset="0"/>
              <a:cs typeface="Times New Roman" panose="02020603050405020304" pitchFamily="18" charset="0"/>
            </a:endParaRPr>
          </a:p>
          <a:p>
            <a:pPr algn="justLow"/>
            <a:r>
              <a:rPr lang="fa-IR" altLang="en-US" dirty="0" smtClean="0">
                <a:solidFill>
                  <a:srgbClr val="000080"/>
                </a:solidFill>
                <a:latin typeface="Times New Roman" panose="02020603050405020304" pitchFamily="18" charset="0"/>
                <a:cs typeface="Times New Roman" panose="02020603050405020304" pitchFamily="18" charset="0"/>
              </a:rPr>
              <a:t>وعن أمير المؤمنين </a:t>
            </a:r>
            <a:r>
              <a:rPr lang="en-US" altLang="en-US" dirty="0" smtClean="0">
                <a:solidFill>
                  <a:srgbClr val="000080"/>
                </a:solidFill>
                <a:latin typeface="Times New Roman" panose="02020603050405020304" pitchFamily="18" charset="0"/>
                <a:cs typeface="Times New Roman" panose="02020603050405020304" pitchFamily="18" charset="0"/>
                <a:sym typeface="Roumouz" pitchFamily="2" charset="2"/>
              </a:rPr>
              <a:t></a:t>
            </a:r>
            <a:r>
              <a:rPr lang="fa-IR" altLang="en-US" dirty="0" smtClean="0">
                <a:solidFill>
                  <a:srgbClr val="000080"/>
                </a:solidFill>
                <a:latin typeface="Times New Roman" panose="02020603050405020304" pitchFamily="18" charset="0"/>
                <a:cs typeface="Times New Roman" panose="02020603050405020304" pitchFamily="18" charset="0"/>
              </a:rPr>
              <a:t> «إِنَّ فِي أَيْدِي النَّاسِ حَقّاً وَ بَاطِلًا وَ صِدْقاً وَ كَذِباً وَ نَاسِخاً وَ مَنْسُوخاً وَ عَامّاً وَ خَاصّاً وَ مُحْكَماً وَ مُتَشَابِهاً وَ حِفْظاً وَ وَهَماً وَ قَدْ كُذِبَ عَلَى رَسُولِ اللَّهِ ص عَلَى عَهْدِهِ حَتَّى قَامَ خَطِيباً فَقَالَ أَيُّهَا النَّاسُ قَدْ كَثُرَتْ عَلَيَّ الْكَذَّابَةُ فَمَنْ كَذَبَ عَلَيَّ مُتَعَمِّداً فَلْيَتَبَوَّأْ مَقْعَدَهُ مِنَ النَّارِ.</a:t>
            </a:r>
            <a:endParaRPr lang="en-US" altLang="en-US" dirty="0" smtClean="0">
              <a:solidFill>
                <a:srgbClr val="000080"/>
              </a:solidFill>
              <a:latin typeface="Times New Roman" panose="02020603050405020304" pitchFamily="18" charset="0"/>
              <a:cs typeface="Times New Roman" panose="02020603050405020304" pitchFamily="18" charset="0"/>
            </a:endParaRPr>
          </a:p>
          <a:p>
            <a:r>
              <a:rPr lang="fa-IR" altLang="en-US" dirty="0" smtClean="0">
                <a:latin typeface="Times New Roman" panose="02020603050405020304" pitchFamily="18" charset="0"/>
                <a:cs typeface="Times New Roman" panose="02020603050405020304" pitchFamily="18" charset="0"/>
              </a:rPr>
              <a:t> ثُمَّ كُذِبَ عَلَيْهِ مِنْ بَعْدِهِ وَ إِنَّمَا أَتَاكُمُ الْحَدِيثُ مِنْ أَرْبَعَةٍ لَيْسَ لَهُمْ خَامِسٌ رَجُلٍ مُنَافِقٍ يُظْهِرُ الإِيمَانَ مُتَصَنِّعٍ بِالإِسْلَامِ لا يَتَأَثَّمُ وَ لا يَتَحَرَّجُ أَنْ يَكْذِبَ عَلَى رَسُولِ اللَّهِ ’.</a:t>
            </a:r>
          </a:p>
          <a:p>
            <a:r>
              <a:rPr lang="fa-IR" altLang="en-US" u="sng" dirty="0" smtClean="0">
                <a:hlinkClick r:id="rId2" action="ppaction://hlinkfile"/>
              </a:rPr>
              <a:t>الكافي: ج 1 ص 62 ح1.</a:t>
            </a:r>
            <a:r>
              <a:rPr lang="fa-IR" altLang="en-US" dirty="0" smtClean="0"/>
              <a:t>..</a:t>
            </a:r>
            <a:endParaRPr lang="en-US" altLang="en-US" dirty="0" smtClean="0"/>
          </a:p>
          <a:p>
            <a:endParaRPr lang="fa-IR" alt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وجود روات كذاب و وضاع بين روات</a:t>
            </a:r>
            <a:endParaRPr lang="en-US" dirty="0"/>
          </a:p>
        </p:txBody>
      </p:sp>
      <p:sp>
        <p:nvSpPr>
          <p:cNvPr id="61443"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fa-IR" altLang="en-US" dirty="0" smtClean="0">
                <a:solidFill>
                  <a:srgbClr val="FF00FF"/>
                </a:solidFill>
                <a:latin typeface="Cambria" panose="02040503050406030204" pitchFamily="18" charset="0"/>
                <a:cs typeface="Tahoma" panose="020B0604030504040204" pitchFamily="34" charset="0"/>
              </a:rPr>
              <a:t>المغيرة بن سعيد دسّ في كتب أصحاب أبي جعفر (ع</a:t>
            </a:r>
            <a:r>
              <a:rPr lang="fa-IR" altLang="en-US" dirty="0" smtClean="0"/>
              <a:t>) </a:t>
            </a:r>
            <a:endParaRPr lang="en-US" altLang="en-US" dirty="0" smtClean="0"/>
          </a:p>
          <a:p>
            <a:r>
              <a:rPr lang="fa-IR" altLang="en-US" dirty="0" smtClean="0"/>
              <a:t>عن الصادق (عليه السلام) «إنّ المغيرة بن سعيد دسّ في كتب أصحاب أبي أحاديث لم يحدّث بها أبي».</a:t>
            </a:r>
            <a:endParaRPr lang="en-US" altLang="en-US" dirty="0" smtClean="0"/>
          </a:p>
          <a:p>
            <a:r>
              <a:rPr lang="fa-IR" altLang="en-US" u="sng" dirty="0" smtClean="0">
                <a:hlinkClick r:id="rId2" action="ppaction://hlinkfile"/>
              </a:rPr>
              <a:t>رجال الكشّي: 224 رقم401.</a:t>
            </a:r>
            <a:r>
              <a:rPr lang="fa-IR" altLang="en-US" dirty="0" smtClean="0"/>
              <a:t>...</a:t>
            </a:r>
            <a:endParaRPr lang="en-US" altLang="en-US" dirty="0" smtClean="0"/>
          </a:p>
          <a:p>
            <a:endParaRPr lang="fa-IR" alt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وجود روات كذاب و وضاع بين روات</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fontAlgn="auto">
              <a:spcAft>
                <a:spcPts val="0"/>
              </a:spcAft>
              <a:defRPr/>
            </a:pPr>
            <a:r>
              <a:rPr lang="fa-IR" dirty="0">
                <a:solidFill>
                  <a:srgbClr val="FF00FF"/>
                </a:solidFill>
                <a:latin typeface="Cambria" panose="02040503050406030204" pitchFamily="18" charset="0"/>
                <a:cs typeface="Tahoma" panose="020B0604030504040204" pitchFamily="34" charset="0"/>
              </a:rPr>
              <a:t>إِنَّا أَهْلُ‏ بَيْتٍ‏ صَادِقُونَ‏ لَا نَخْلُو مِنْ كَذَّابٍ</a:t>
            </a:r>
            <a:endParaRPr lang="en-US" dirty="0">
              <a:solidFill>
                <a:srgbClr val="FF00FF"/>
              </a:solidFill>
              <a:latin typeface="Cambria" panose="02040503050406030204" pitchFamily="18" charset="0"/>
              <a:cs typeface="Tahoma" panose="020B0604030504040204" pitchFamily="34" charset="0"/>
            </a:endParaRPr>
          </a:p>
          <a:p>
            <a:pPr fontAlgn="auto">
              <a:spcAft>
                <a:spcPts val="0"/>
              </a:spcAft>
              <a:defRPr/>
            </a:pPr>
            <a:r>
              <a:rPr lang="fa-IR" dirty="0"/>
              <a:t> قَالَ أَبُو عَبْدِ اللَّهِ (ع) إِنَّا أَهْلُ‏ بَيْتٍ‏ صَادِقُونَ‏ لَا نَخْلُو مِنْ كَذَّابٍ يَكْذِبُ عَلَيْنَا فَيُسْقِطُ صِدْقَنَا بِكَذِبِهِ عَلَيْنَا عِنْدَ النَّاسِ، كَانَ رَسُولُ اللَّهِ (ص) أَصْدَقَ الْبَرِيَّةِ لَهْجَةً وَ كَانَ مُسَيْلِمَةُ يَكْذِبُ عَلَيْهِ، وَ كَانَ أَمِيرُ الْمُؤْمِنِينَ (ع) أَصْدَقَ مَنْ بَرَأَ اللَّهُ مِنْ بَعْدِ رَسُولِ اللَّهِ (ص)، وَ كَانَ الَّذِي يَكْذِبُ عَلَيْهِ وَ يَعْمَلُ فِي تَكْذِيبِ صِدْقِهِ بِمَا يَفْتَرِي عَلَيْهِ مِنَ الْكَذِبِ عَبْدَ اللَّهِ بْنَ سَبَإٍ لَعَنَهُ اللَّهُ، وَ كَانَ أَبُو عَبْدِ اللَّهِ الْحُسَيْنُ بْنُ عَلِيٍّ (ع) قَدِ ابْتُلِىَ بِالْمُخْتَارِ، ثُمَّ ذَكَرَ أَبُو عَبْدِ اللَّهِ: الْحَارِثَ الشَّامِيَّ وَ بَيَانَ، فَقَالَ، كَانَا يَكْذِبَانِ عَلَى عَلِيِّ بْنِ الْحُسَيْنِ (ع) ثُمَّ ذَكَرَ الْمُغِيرَةَ بْنَ سَعِيدٍ وَ بَزِيعاً وَ السَّرِيَّ وَ أَبَا الْخَطَّابِ وَ مَعْمَراً وَ بَشَّاراً الْأَشْعَرِيَ‏ </a:t>
            </a:r>
            <a:r>
              <a:rPr lang="fa-IR" dirty="0" smtClean="0"/>
              <a:t>وَ </a:t>
            </a:r>
            <a:r>
              <a:rPr lang="fa-IR" dirty="0"/>
              <a:t>حَمْزَةَ الْبَرْبَرِيَّ وَ صَائِدَ النَّهْدِيَّ، فَقَالَ: لَعَنَهُمُ اللَّهُ </a:t>
            </a:r>
            <a:r>
              <a:rPr lang="fa-IR" dirty="0">
                <a:ln>
                  <a:solidFill>
                    <a:srgbClr val="FF0000"/>
                  </a:solidFill>
                </a:ln>
              </a:rPr>
              <a:t>إِنَّا لَا نَخْلُو مِنْ كَذَّابٍ‏ </a:t>
            </a:r>
            <a:r>
              <a:rPr lang="fa-IR" dirty="0"/>
              <a:t>أَوْ عَاجِزِ الرَّأْيِ، كَفَانَا اللَّهُ مَؤُنَةَ كُلِّ كَذَّابٍ وَ أَذَاقَهُمُ اللَّهُ حَرَّ الْحَدِيدِ.</a:t>
            </a:r>
            <a:endParaRPr lang="en-US" dirty="0"/>
          </a:p>
          <a:p>
            <a:pPr fontAlgn="auto">
              <a:spcAft>
                <a:spcPts val="0"/>
              </a:spcAft>
              <a:defRPr/>
            </a:pPr>
            <a:r>
              <a:rPr lang="fa-IR" u="sng" dirty="0">
                <a:hlinkClick r:id="rId2" action="ppaction://hlinkfile"/>
              </a:rPr>
              <a:t>رجال الكشي - إختيار معرفة الرجال، النص، ص: 305</a:t>
            </a:r>
            <a:r>
              <a:rPr lang="fa-IR" dirty="0"/>
              <a:t>...</a:t>
            </a:r>
            <a:endParaRPr lang="en-US" dirty="0"/>
          </a:p>
          <a:p>
            <a:pPr fontAlgn="auto">
              <a:spcAft>
                <a:spcPts val="0"/>
              </a:spcAft>
              <a:defRPr/>
            </a:pPr>
            <a:endParaRPr lang="fa-I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عرض الكتب علی المعصومين (ع) </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fontAlgn="auto">
              <a:spcAft>
                <a:spcPts val="0"/>
              </a:spcAft>
              <a:defRPr/>
            </a:pPr>
            <a:r>
              <a:rPr lang="fa-IR" dirty="0">
                <a:solidFill>
                  <a:srgbClr val="FF00FF"/>
                </a:solidFill>
                <a:latin typeface="Cambria" panose="02040503050406030204" pitchFamily="18" charset="0"/>
                <a:cs typeface="Tahoma" panose="020B0604030504040204" pitchFamily="34" charset="0"/>
              </a:rPr>
              <a:t>لَا تَقْبَلُوا عَلَيْنَا حَدِيثاً إِلَّا مَا وَافَقَ الْقُرْآنَ وَ السُّنَّةَ</a:t>
            </a:r>
            <a:endParaRPr lang="en-US" dirty="0">
              <a:solidFill>
                <a:srgbClr val="FF00FF"/>
              </a:solidFill>
              <a:latin typeface="Cambria" panose="02040503050406030204" pitchFamily="18" charset="0"/>
              <a:cs typeface="Tahoma" panose="020B0604030504040204" pitchFamily="34" charset="0"/>
            </a:endParaRPr>
          </a:p>
          <a:p>
            <a:pPr fontAlgn="auto">
              <a:spcAft>
                <a:spcPts val="0"/>
              </a:spcAft>
              <a:defRPr/>
            </a:pPr>
            <a:r>
              <a:rPr lang="fa-IR" dirty="0"/>
              <a:t>عَنْ يُونُسَ بْنِ عَبْدِ الرَّحْمَنِ‏، أَنَّ بَعْضَ أَصْحَابِنَا سَأَلَهُ وَ أَنَا حَاضِرٌ، فَقَالَ لَهُ يَا أَبَا مُحَمَّدٍ مَا أَشَدَّكَ فِي الْحَدِيثِ وَ أَكْثَرَ إِنْكَارَكَ لِمَا يَرْوِيهِ أَصْحَابُنَا فَمَا الَّذِي يَحْمِلُكَ عَلَى رَدِّ الْأَحَادِيثِ فَقَالَ حَدَّثَنِي هِشَامُ بْنُ الْحَكَمِ أَنَّهُ سَمِعَ أَبَا عَبْدِ اللَّهِ (ع) يَقُولُ </a:t>
            </a:r>
            <a:r>
              <a:rPr lang="fa-IR" dirty="0">
                <a:ln>
                  <a:solidFill>
                    <a:srgbClr val="FF0000"/>
                  </a:solidFill>
                </a:ln>
              </a:rPr>
              <a:t>لَا تَقْبَلُوا عَلَيْنَا حَدِيثاً إِلَّا مَا وَافَقَ الْقُرْآنَ وَ السُّنَّةَ </a:t>
            </a:r>
            <a:r>
              <a:rPr lang="fa-IR" dirty="0"/>
              <a:t>أَوْ تَجِدُونَ مَعَهُ شَاهِداً مِنْ أَحَادِيثِنَا الْمُتَقَدِّمَةِ، </a:t>
            </a:r>
            <a:r>
              <a:rPr lang="fa-IR" dirty="0">
                <a:ln>
                  <a:solidFill>
                    <a:srgbClr val="FF0000"/>
                  </a:solidFill>
                </a:ln>
              </a:rPr>
              <a:t>فَإِنَّ الْمُغِيرَةَ بْنَ سَعِيدٍ لَعَنَهُ اللَّهُ دَسَّ فِي كُتُبِ أَصْحَابِ أَبِي أَحَادِيثَ لَمْ يُحَدِّثْ بِهَا أَبِي</a:t>
            </a:r>
            <a:r>
              <a:rPr lang="fa-IR" dirty="0"/>
              <a:t>، فَاتَّقُوا اللَّهَ وَ لَا تَقْبَلُوا عَلَيْنَا مَا خَالَفَ قَوْلَ رَبِّنَا تَعَالَى وَ سُنَّةَ نَبِيِّنَا (ص) فَإِنَّا إِذَا حَدَّثْنَا قُلْنَا قَالَ اللَّهُ عَزَّ وَ جَلَّ وَ قَالَ رَسُولُ اللَّهِ (ص).</a:t>
            </a:r>
            <a:endParaRPr lang="en-US" dirty="0"/>
          </a:p>
          <a:p>
            <a:pPr fontAlgn="auto">
              <a:spcAft>
                <a:spcPts val="0"/>
              </a:spcAft>
              <a:defRPr/>
            </a:pPr>
            <a:r>
              <a:rPr lang="fa-IR" u="sng" dirty="0">
                <a:hlinkClick r:id="rId2" action="ppaction://hlinkfile"/>
              </a:rPr>
              <a:t>رجال الكشّي: 224 رقم401.</a:t>
            </a:r>
            <a:r>
              <a:rPr lang="fa-IR" dirty="0"/>
              <a:t>...</a:t>
            </a:r>
            <a:endParaRPr lang="en-US" dirty="0"/>
          </a:p>
          <a:p>
            <a:pPr fontAlgn="auto">
              <a:spcAft>
                <a:spcPts val="0"/>
              </a:spcAft>
              <a:defRPr/>
            </a:pPr>
            <a:endParaRPr lang="fa-I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276872"/>
            <a:ext cx="6400800" cy="2880320"/>
          </a:xfrm>
        </p:spPr>
        <p:txBody>
          <a:bodyPr rtlCol="0">
            <a:noAutofit/>
          </a:bodyPr>
          <a:lstStyle/>
          <a:p>
            <a:pPr algn="ctr" fontAlgn="auto">
              <a:spcAft>
                <a:spcPts val="0"/>
              </a:spcAft>
              <a:defRPr/>
            </a:pPr>
            <a:r>
              <a:rPr lang="fa-IR" sz="4800" b="1" dirty="0">
                <a:ln>
                  <a:solidFill>
                    <a:srgbClr val="00B050"/>
                  </a:solidFill>
                </a:ln>
                <a:effectLst>
                  <a:glow rad="63500">
                    <a:schemeClr val="accent4">
                      <a:satMod val="175000"/>
                      <a:alpha val="40000"/>
                    </a:schemeClr>
                  </a:glow>
                </a:effectLst>
                <a:cs typeface="Tahoma" panose="020B0604030504040204" pitchFamily="34" charset="0"/>
              </a:rPr>
              <a:t>عرض الأحاديث</a:t>
            </a:r>
          </a:p>
          <a:p>
            <a:pPr algn="ctr" fontAlgn="auto">
              <a:spcAft>
                <a:spcPts val="0"/>
              </a:spcAft>
              <a:defRPr/>
            </a:pPr>
            <a:r>
              <a:rPr lang="fa-IR" sz="4800" b="1" dirty="0">
                <a:ln>
                  <a:solidFill>
                    <a:srgbClr val="00B050"/>
                  </a:solidFill>
                </a:ln>
                <a:effectLst>
                  <a:glow rad="63500">
                    <a:schemeClr val="accent4">
                      <a:satMod val="175000"/>
                      <a:alpha val="40000"/>
                    </a:schemeClr>
                  </a:glow>
                </a:effectLst>
                <a:cs typeface="Tahoma" panose="020B0604030504040204" pitchFamily="34" charset="0"/>
              </a:rPr>
              <a:t>علی الأئمة </a:t>
            </a:r>
            <a:endParaRPr lang="fa-IR" sz="4800" b="1" dirty="0" smtClean="0">
              <a:ln>
                <a:solidFill>
                  <a:srgbClr val="00B050"/>
                </a:solidFill>
              </a:ln>
              <a:effectLst>
                <a:glow rad="63500">
                  <a:schemeClr val="accent4">
                    <a:satMod val="175000"/>
                    <a:alpha val="40000"/>
                  </a:schemeClr>
                </a:glow>
              </a:effectLst>
              <a:cs typeface="Tahoma" panose="020B0604030504040204" pitchFamily="34" charset="0"/>
            </a:endParaRPr>
          </a:p>
          <a:p>
            <a:pPr algn="ctr" fontAlgn="auto">
              <a:spcAft>
                <a:spcPts val="0"/>
              </a:spcAft>
              <a:defRPr/>
            </a:pPr>
            <a:r>
              <a:rPr lang="fa-IR" sz="4800" b="1" dirty="0" smtClean="0">
                <a:ln>
                  <a:solidFill>
                    <a:srgbClr val="00B050"/>
                  </a:solidFill>
                </a:ln>
                <a:effectLst>
                  <a:glow rad="63500">
                    <a:schemeClr val="accent4">
                      <a:satMod val="175000"/>
                      <a:alpha val="40000"/>
                    </a:schemeClr>
                  </a:glow>
                </a:effectLst>
                <a:cs typeface="Tahoma" panose="020B0604030504040204" pitchFamily="34" charset="0"/>
              </a:rPr>
              <a:t>(علیهم السلام) </a:t>
            </a:r>
            <a:endParaRPr lang="fa-IR" sz="4800" b="1" dirty="0">
              <a:ln>
                <a:solidFill>
                  <a:srgbClr val="00B050"/>
                </a:solidFill>
              </a:ln>
              <a:effectLst>
                <a:glow rad="63500">
                  <a:schemeClr val="accent4">
                    <a:satMod val="175000"/>
                    <a:alpha val="40000"/>
                  </a:schemeClr>
                </a:glow>
              </a:effectLst>
              <a:cs typeface="Tahoma" panose="020B0604030504040204" pitchFamily="34" charset="0"/>
            </a:endParaRPr>
          </a:p>
        </p:txBody>
      </p:sp>
    </p:spTree>
  </p:cSld>
  <p:clrMapOvr>
    <a:masterClrMapping/>
  </p:clrMapOvr>
  <p:transition spd="slow">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وجود روات كذاب و وضاع بين روات</a:t>
            </a:r>
            <a:endParaRPr lang="en-US" dirty="0"/>
          </a:p>
        </p:txBody>
      </p:sp>
      <p:sp>
        <p:nvSpPr>
          <p:cNvPr id="3" name="Content Placeholder 2"/>
          <p:cNvSpPr>
            <a:spLocks noGrp="1"/>
          </p:cNvSpPr>
          <p:nvPr>
            <p:ph idx="1"/>
          </p:nvPr>
        </p:nvSpPr>
        <p:spPr>
          <a:xfrm>
            <a:off x="503728" y="781676"/>
            <a:ext cx="11256901" cy="6076324"/>
          </a:xfrm>
        </p:spPr>
        <p:txBody>
          <a:bodyPr rtlCol="0">
            <a:normAutofit lnSpcReduction="10000"/>
          </a:bodyPr>
          <a:lstStyle/>
          <a:p>
            <a:pPr fontAlgn="auto">
              <a:spcAft>
                <a:spcPts val="0"/>
              </a:spcAft>
              <a:defRPr/>
            </a:pPr>
            <a:r>
              <a:rPr lang="fa-IR" dirty="0">
                <a:solidFill>
                  <a:srgbClr val="FF00FF"/>
                </a:solidFill>
                <a:latin typeface="Cambria" panose="02040503050406030204" pitchFamily="18" charset="0"/>
                <a:cs typeface="Tahoma" panose="020B0604030504040204" pitchFamily="34" charset="0"/>
              </a:rPr>
              <a:t>عرض الأحاديث علی الرضا (ع) وانكاره كثيرة</a:t>
            </a:r>
            <a:endParaRPr lang="en-US" dirty="0">
              <a:solidFill>
                <a:srgbClr val="FF00FF"/>
              </a:solidFill>
              <a:latin typeface="Cambria" panose="02040503050406030204" pitchFamily="18" charset="0"/>
              <a:cs typeface="Tahoma" panose="020B0604030504040204" pitchFamily="34" charset="0"/>
            </a:endParaRPr>
          </a:p>
          <a:p>
            <a:pPr fontAlgn="auto">
              <a:spcAft>
                <a:spcPts val="0"/>
              </a:spcAft>
              <a:defRPr/>
            </a:pPr>
            <a:r>
              <a:rPr lang="fa-IR" dirty="0"/>
              <a:t>قَالَ يُونُسُ: وَافَيْتُ الْعِرَاقَ فَوَجَدْتُ بِهَا قِطْعَةً مِنْ أَصْحَابِ أَبِي جَعْفَرٍ (ع) وَ وَجَدْتُ أَصْحَابَ أَبِي عَبْدِ اللَّهِ (ع) مُتَوَافِرِينَ فَسَمِعْتُ مِنْهُمْ وَ أَخَذْتُ كُتُبَهُمْ، فَعَرَضْتُهَا مِنْ بَعْدُ عَلَى أَبِي الْحَسَنِ الرِّضَا (ع) </a:t>
            </a:r>
            <a:r>
              <a:rPr lang="fa-IR" dirty="0">
                <a:ln>
                  <a:solidFill>
                    <a:srgbClr val="FF0000"/>
                  </a:solidFill>
                </a:ln>
              </a:rPr>
              <a:t>فَأَنْكَرَ مِنْهَا أَحَادِيثَ كَثِيرَةً </a:t>
            </a:r>
            <a:r>
              <a:rPr lang="fa-IR" dirty="0"/>
              <a:t>أَنْ يَكُونَ مِنْ أَحَادِيثِ أَبِي عَبْدِ اللَّهِ (ع) وَ قَالَ لِي: إِنَّ أَبَا الْخَطَّابِ كَذَبَ عَلَى أَبِي عَبْدِ اللَّهِ (ع) </a:t>
            </a:r>
            <a:r>
              <a:rPr lang="fa-IR" dirty="0">
                <a:ln>
                  <a:solidFill>
                    <a:srgbClr val="FF0000"/>
                  </a:solidFill>
                </a:ln>
              </a:rPr>
              <a:t>لَعَنَ اللَّهُ أَبَا الْخَطَّابِ! وَ كَذَلِكَ أَصْحَابُ أَبِي الْخَطَّابِ يَدُسُّونَ هَذِهِ الْأَحَادِيثَ</a:t>
            </a:r>
            <a:r>
              <a:rPr lang="fa-IR" dirty="0"/>
              <a:t> إِلَى يَوْمِنَا هَذَا فِي كُتُبِ أَصْحَابِ أَبِي عَبْدِ اللَّهِ (ع)، فَلَا تَقْبَلُوا عَلَيْنَا خِلَافَ الْقُرْآنِ، فَإِنَّا إِنْ تَحَدَّثْنَا حَدَّثْنَا بِمُوَافَقَةِ الْقُرْآنِ وَ مُوَافَقَةِ السُّنَّةِ إِنَّا عَنِ اللَّهِ وَ عَنْ رَسُولِهِ نُحَدِّثُ، وَ لَا نَقُولُ قَالَ فُلَانٌ وَ فُلَانٌ فَيَتَنَاقَضَ كَلَامُنَا إِنَّ- كَلَامَ آخِرِنَا مِثْلُ كَلَامِ أَوَّلِنَا وَ كَلَامَ أَوَّلِنَا مُصَادِقٌ‏  لِكَلَامِ آخِرِنَا، فَإِذَا أَتَاكُمْ مَنْ يُحَدِّثُكُمْ بِخِلَافِ ذَلِكَ فَرُدُّوهُ عَلَيْهِ وَ قُولُوا أَنْتَ أَعْلَمُ وَ مَا جِئْتَ بِهِ! فَإِنَّ مَعَ كُلِّ قَوْلٍ مِنَّا حَقِيقَةً وَ عَلَيْهِ نُوراً، فَمَا لَا حَقِيقَةَ مَعَهُ وَ لَا نُورَ عَلَيْهِ فَذَلِكَ مِنْ قَوْلِ الشَّيْطَانِ.</a:t>
            </a:r>
            <a:endParaRPr lang="en-US" dirty="0"/>
          </a:p>
          <a:p>
            <a:pPr fontAlgn="auto">
              <a:spcAft>
                <a:spcPts val="0"/>
              </a:spcAft>
              <a:defRPr/>
            </a:pPr>
            <a:r>
              <a:rPr lang="fa-IR" u="sng" dirty="0">
                <a:hlinkClick r:id="rId2" action="ppaction://hlinkfile"/>
              </a:rPr>
              <a:t>رجال الكشي - إختيار معرفة الرجال ج2 ص490.</a:t>
            </a:r>
            <a:r>
              <a:rPr lang="fa-IR" dirty="0"/>
              <a:t>..</a:t>
            </a:r>
            <a:endParaRPr lang="en-US" dirty="0"/>
          </a:p>
          <a:p>
            <a:pPr fontAlgn="auto">
              <a:spcAft>
                <a:spcPts val="0"/>
              </a:spcAft>
              <a:defRPr/>
            </a:pPr>
            <a:endParaRPr lang="fa-I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عرض الكتب علی المعصومين (ع) </a:t>
            </a:r>
            <a:endParaRPr lang="en-US" dirty="0"/>
          </a:p>
        </p:txBody>
      </p:sp>
      <p:sp>
        <p:nvSpPr>
          <p:cNvPr id="67587"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fa-IR" altLang="en-US" dirty="0" smtClean="0">
                <a:solidFill>
                  <a:srgbClr val="FF00FF"/>
                </a:solidFill>
                <a:latin typeface="Cambria" panose="02040503050406030204" pitchFamily="18" charset="0"/>
                <a:cs typeface="Tahoma" panose="020B0604030504040204" pitchFamily="34" charset="0"/>
              </a:rPr>
              <a:t>عرض كتاب الحلبي علی الصادق واستحسنه</a:t>
            </a:r>
            <a:endParaRPr lang="en-US" altLang="en-US" dirty="0" smtClean="0">
              <a:solidFill>
                <a:srgbClr val="FF00FF"/>
              </a:solidFill>
              <a:latin typeface="Cambria" panose="02040503050406030204" pitchFamily="18" charset="0"/>
              <a:cs typeface="Tahoma" panose="020B0604030504040204" pitchFamily="34" charset="0"/>
            </a:endParaRPr>
          </a:p>
          <a:p>
            <a:r>
              <a:rPr lang="fa-IR" altLang="en-US" dirty="0" smtClean="0"/>
              <a:t>قال الشيخ الطوسي في ترجمة عبيد اللّه بن علي الحلبي: «له كتاب مصنّف معول عليه. وقيل: إنّه عرض على الصادق(عليه السلام)، فلمّا رآه  استحسنه، وقال: «ليس لهؤلاء ـ يعني المخالفين ـ مثله».</a:t>
            </a:r>
            <a:endParaRPr lang="en-US" altLang="en-US" dirty="0" smtClean="0"/>
          </a:p>
          <a:p>
            <a:r>
              <a:rPr lang="fa-IR" altLang="en-US" u="sng" dirty="0" smtClean="0">
                <a:hlinkClick r:id="rId2" action="ppaction://hlinkfile"/>
              </a:rPr>
              <a:t>الفهرست: 106 رقم455</a:t>
            </a:r>
            <a:r>
              <a:rPr lang="fa-IR" altLang="en-US" dirty="0" smtClean="0"/>
              <a:t>...</a:t>
            </a:r>
            <a:endParaRPr lang="en-US" altLang="en-US" dirty="0" smtClean="0"/>
          </a:p>
          <a:p>
            <a:r>
              <a:rPr lang="fa-IR" altLang="en-US" dirty="0" smtClean="0">
                <a:solidFill>
                  <a:srgbClr val="FF00FF"/>
                </a:solidFill>
                <a:latin typeface="Cambria" panose="02040503050406030204" pitchFamily="18" charset="0"/>
                <a:cs typeface="Tahoma" panose="020B0604030504040204" pitchFamily="34" charset="0"/>
              </a:rPr>
              <a:t>الامام العسكري (ع) بعد تصفح كتاب يونس: هذا ديني ودين آبائي</a:t>
            </a:r>
            <a:endParaRPr lang="en-US" altLang="en-US" dirty="0" smtClean="0">
              <a:solidFill>
                <a:srgbClr val="FF00FF"/>
              </a:solidFill>
              <a:latin typeface="Cambria" panose="02040503050406030204" pitchFamily="18" charset="0"/>
              <a:cs typeface="Tahoma" panose="020B0604030504040204" pitchFamily="34" charset="0"/>
            </a:endParaRPr>
          </a:p>
          <a:p>
            <a:r>
              <a:rPr lang="fa-IR" altLang="en-US" dirty="0" smtClean="0"/>
              <a:t>عن أبي جعفر الجعفري أنّه قال: «أدخلت كتاب يوم وليلة، الذي ألّفه يونس بن عبد الرحمن ، على أبي الحسن العسكري(عليه السلام)، فنظر فيه وتصفّحه كلّه ; ثمّ قال: «هذا ديني، ودين آبائي، وهو الحقّ كلّه»</a:t>
            </a:r>
            <a:endParaRPr lang="en-US" altLang="en-US" dirty="0" smtClean="0"/>
          </a:p>
          <a:p>
            <a:r>
              <a:rPr lang="fa-IR" altLang="en-US" u="sng" dirty="0" smtClean="0">
                <a:hlinkClick r:id="rId3" action="ppaction://hlinkfile"/>
              </a:rPr>
              <a:t>رجال الكشّي:484 رقم915.</a:t>
            </a:r>
            <a:r>
              <a:rPr lang="fa-IR" altLang="en-US" dirty="0" smtClean="0"/>
              <a:t>.....</a:t>
            </a:r>
            <a:endParaRPr lang="en-US" altLang="en-US" dirty="0" smtClean="0"/>
          </a:p>
          <a:p>
            <a:endParaRPr lang="fa-IR" alt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عرض الكتب علی المعصومين (ع) </a:t>
            </a:r>
            <a:endParaRPr lang="en-US" dirty="0"/>
          </a:p>
        </p:txBody>
      </p:sp>
      <p:sp>
        <p:nvSpPr>
          <p:cNvPr id="3" name="Content Placeholder 2"/>
          <p:cNvSpPr>
            <a:spLocks noGrp="1"/>
          </p:cNvSpPr>
          <p:nvPr>
            <p:ph idx="1"/>
          </p:nvPr>
        </p:nvSpPr>
        <p:spPr>
          <a:xfrm>
            <a:off x="503238" y="781050"/>
            <a:ext cx="11256962" cy="6076950"/>
          </a:xfrm>
        </p:spPr>
        <p:txBody>
          <a:bodyPr rtlCol="0">
            <a:normAutofit lnSpcReduction="10000"/>
          </a:bodyPr>
          <a:lstStyle/>
          <a:p>
            <a:pPr fontAlgn="auto">
              <a:spcAft>
                <a:spcPts val="0"/>
              </a:spcAft>
              <a:defRPr/>
            </a:pPr>
            <a:r>
              <a:rPr lang="fa-IR" dirty="0">
                <a:solidFill>
                  <a:srgbClr val="FF00FF"/>
                </a:solidFill>
                <a:latin typeface="Cambria" panose="02040503050406030204" pitchFamily="18" charset="0"/>
                <a:cs typeface="Tahoma" panose="020B0604030504040204" pitchFamily="34" charset="0"/>
              </a:rPr>
              <a:t>الإمام الجواد (ع) بعد تصفح كتاب يونس: رحم الله يونس</a:t>
            </a:r>
            <a:endParaRPr lang="en-US" dirty="0">
              <a:solidFill>
                <a:srgbClr val="FF00FF"/>
              </a:solidFill>
              <a:latin typeface="Cambria" panose="02040503050406030204" pitchFamily="18" charset="0"/>
              <a:cs typeface="Tahoma" panose="020B0604030504040204" pitchFamily="34" charset="0"/>
            </a:endParaRPr>
          </a:p>
          <a:p>
            <a:pPr fontAlgn="auto">
              <a:spcAft>
                <a:spcPts val="0"/>
              </a:spcAft>
              <a:defRPr/>
            </a:pPr>
            <a:r>
              <a:rPr lang="fa-IR" dirty="0"/>
              <a:t>وعن أحمد بن أبي خلف ، ظئر أبي جعفر(عليه السلام)، قال: «كنت مريضاً فدخل عليّ أبو جعفر(عليه السلام) يعودني في مرضي ; فإذا عند رأسي كتاب يوم وليلة ، فجعل يتصفّحه ورقة ورقة ، حتّى أتى عليه من أوّله إلى آخره، وجعل يقول: «رحم اللّه يونس ! رحم اللّه يونس ! رحم اللّه يونس !».</a:t>
            </a:r>
            <a:endParaRPr lang="en-US" dirty="0"/>
          </a:p>
          <a:p>
            <a:pPr fontAlgn="auto">
              <a:spcAft>
                <a:spcPts val="0"/>
              </a:spcAft>
              <a:defRPr/>
            </a:pPr>
            <a:r>
              <a:rPr lang="fa-IR" u="sng" dirty="0">
                <a:hlinkClick r:id="rId2" action="ppaction://hlinkfile"/>
              </a:rPr>
              <a:t>رجال الكشّي: 484 رقم913.</a:t>
            </a:r>
            <a:r>
              <a:rPr lang="fa-IR" dirty="0"/>
              <a:t>...</a:t>
            </a:r>
          </a:p>
          <a:p>
            <a:pPr fontAlgn="auto">
              <a:spcAft>
                <a:spcPts val="0"/>
              </a:spcAft>
              <a:defRPr/>
            </a:pPr>
            <a:r>
              <a:rPr lang="fa-IR" dirty="0">
                <a:solidFill>
                  <a:srgbClr val="FF00FF"/>
                </a:solidFill>
                <a:latin typeface="Cambria" panose="02040503050406030204" pitchFamily="18" charset="0"/>
                <a:cs typeface="Tahoma" panose="020B0604030504040204" pitchFamily="34" charset="0"/>
              </a:rPr>
              <a:t>نظر الإمام العسكري في كتاب الفضل وترحم عليه</a:t>
            </a:r>
            <a:endParaRPr lang="en-US" dirty="0">
              <a:solidFill>
                <a:srgbClr val="FF00FF"/>
              </a:solidFill>
              <a:latin typeface="Cambria" panose="02040503050406030204" pitchFamily="18" charset="0"/>
              <a:cs typeface="Tahoma" panose="020B0604030504040204" pitchFamily="34" charset="0"/>
            </a:endParaRPr>
          </a:p>
          <a:p>
            <a:pPr fontAlgn="auto">
              <a:spcAft>
                <a:spcPts val="0"/>
              </a:spcAft>
              <a:defRPr/>
            </a:pPr>
            <a:r>
              <a:rPr lang="fa-IR" dirty="0"/>
              <a:t>روى الكشّي عن أبي محمّد الفضل بن شاذان فذكر أنّه دخل على أبي محمد(عليه السلام)، فلمّا أراد أن يخرج ، سقط منه كتاب في حضنه ، ملفوف في رداء له ، فتناوله أبو محمد(عليه السلام) ونظر فيه، وكان الكتاب من تصنيف الفضل، وترحّم عليه، وذكر أ نّه قال: «أغبط أهل خراسان بمكان الفضل بن شاذان وكونه بين أظهرهم».</a:t>
            </a:r>
            <a:endParaRPr lang="en-US" dirty="0"/>
          </a:p>
          <a:p>
            <a:pPr fontAlgn="auto">
              <a:spcAft>
                <a:spcPts val="0"/>
              </a:spcAft>
              <a:defRPr/>
            </a:pPr>
            <a:r>
              <a:rPr lang="fa-IR" u="sng" dirty="0">
                <a:hlinkClick r:id="rId3" action="ppaction://hlinkfile"/>
              </a:rPr>
              <a:t>رجال الكشّي: 542 رقم1027.</a:t>
            </a:r>
            <a:r>
              <a:rPr lang="fa-IR" dirty="0"/>
              <a:t>...</a:t>
            </a:r>
            <a:endParaRPr lang="en-US" dirty="0"/>
          </a:p>
          <a:p>
            <a:pPr fontAlgn="auto">
              <a:spcAft>
                <a:spcPts val="0"/>
              </a:spcAft>
              <a:defRPr/>
            </a:pPr>
            <a:endParaRPr lang="en-US" dirty="0"/>
          </a:p>
          <a:p>
            <a:pPr fontAlgn="auto">
              <a:spcAft>
                <a:spcPts val="0"/>
              </a:spcAft>
              <a:defRPr/>
            </a:pPr>
            <a:endParaRPr lang="fa-I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276872"/>
            <a:ext cx="6400800" cy="2880320"/>
          </a:xfrm>
        </p:spPr>
        <p:txBody>
          <a:bodyPr rtlCol="0">
            <a:noAutofit/>
          </a:bodyPr>
          <a:lstStyle/>
          <a:p>
            <a:pPr algn="ctr" fontAlgn="auto">
              <a:spcAft>
                <a:spcPts val="0"/>
              </a:spcAft>
              <a:defRPr/>
            </a:pPr>
            <a:r>
              <a:rPr lang="fa-IR" sz="4400" b="1" dirty="0">
                <a:ln>
                  <a:solidFill>
                    <a:srgbClr val="00B050"/>
                  </a:solidFill>
                </a:ln>
                <a:effectLst>
                  <a:glow rad="63500">
                    <a:schemeClr val="accent4">
                      <a:satMod val="175000"/>
                      <a:alpha val="40000"/>
                    </a:schemeClr>
                  </a:glow>
                </a:effectLst>
                <a:cs typeface="Tahoma" panose="020B0604030504040204" pitchFamily="34" charset="0"/>
              </a:rPr>
              <a:t>امر </a:t>
            </a:r>
            <a:r>
              <a:rPr lang="fa-IR" sz="4400" b="1" dirty="0" smtClean="0">
                <a:ln>
                  <a:solidFill>
                    <a:srgbClr val="00B050"/>
                  </a:solidFill>
                </a:ln>
                <a:effectLst>
                  <a:glow rad="63500">
                    <a:schemeClr val="accent4">
                      <a:satMod val="175000"/>
                      <a:alpha val="40000"/>
                    </a:schemeClr>
                  </a:glow>
                </a:effectLst>
                <a:cs typeface="Tahoma" panose="020B0604030504040204" pitchFamily="34" charset="0"/>
              </a:rPr>
              <a:t>ائمه اطهار </a:t>
            </a:r>
          </a:p>
          <a:p>
            <a:pPr algn="ctr" fontAlgn="auto">
              <a:spcAft>
                <a:spcPts val="0"/>
              </a:spcAft>
              <a:defRPr/>
            </a:pPr>
            <a:r>
              <a:rPr lang="fa-IR" sz="4400" b="1" dirty="0" smtClean="0">
                <a:ln>
                  <a:solidFill>
                    <a:srgbClr val="00B050"/>
                  </a:solidFill>
                </a:ln>
                <a:effectLst>
                  <a:glow rad="63500">
                    <a:schemeClr val="accent4">
                      <a:satMod val="175000"/>
                      <a:alpha val="40000"/>
                    </a:schemeClr>
                  </a:glow>
                </a:effectLst>
                <a:cs typeface="Tahoma" panose="020B0604030504040204" pitchFamily="34" charset="0"/>
              </a:rPr>
              <a:t>(علیهم السلام) </a:t>
            </a:r>
            <a:endParaRPr lang="fa-IR" sz="4400" b="1" dirty="0">
              <a:ln>
                <a:solidFill>
                  <a:srgbClr val="00B050"/>
                </a:solidFill>
              </a:ln>
              <a:effectLst>
                <a:glow rad="63500">
                  <a:schemeClr val="accent4">
                    <a:satMod val="175000"/>
                    <a:alpha val="40000"/>
                  </a:schemeClr>
                </a:glow>
              </a:effectLst>
              <a:cs typeface="Tahoma" panose="020B0604030504040204" pitchFamily="34" charset="0"/>
            </a:endParaRPr>
          </a:p>
          <a:p>
            <a:pPr algn="ctr" fontAlgn="auto">
              <a:spcAft>
                <a:spcPts val="0"/>
              </a:spcAft>
              <a:defRPr/>
            </a:pPr>
            <a:r>
              <a:rPr lang="fa-IR" sz="4400" b="1" dirty="0">
                <a:ln>
                  <a:solidFill>
                    <a:srgbClr val="00B050"/>
                  </a:solidFill>
                </a:ln>
                <a:effectLst>
                  <a:glow rad="63500">
                    <a:schemeClr val="accent4">
                      <a:satMod val="175000"/>
                      <a:alpha val="40000"/>
                    </a:schemeClr>
                  </a:glow>
                </a:effectLst>
                <a:cs typeface="Tahoma" panose="020B0604030504040204" pitchFamily="34" charset="0"/>
              </a:rPr>
              <a:t>به تقليد از مراجع</a:t>
            </a:r>
          </a:p>
        </p:txBody>
      </p:sp>
    </p:spTree>
  </p:cSld>
  <p:clrMapOvr>
    <a:masterClrMapping/>
  </p:clrMapOvr>
  <p:transition spd="slow">
    <p:split orient="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hlinkClick r:id="rId2" action="ppaction://hlinksldjump"/>
              </a:rPr>
              <a:t>امر امام (ع) به تقليد از مراجع</a:t>
            </a:r>
            <a:endParaRPr lang="en-US" dirty="0"/>
          </a:p>
        </p:txBody>
      </p:sp>
      <p:sp>
        <p:nvSpPr>
          <p:cNvPr id="3" name="Content Placeholder 2"/>
          <p:cNvSpPr>
            <a:spLocks noGrp="1"/>
          </p:cNvSpPr>
          <p:nvPr>
            <p:ph idx="1"/>
          </p:nvPr>
        </p:nvSpPr>
        <p:spPr>
          <a:xfrm>
            <a:off x="503238" y="781050"/>
            <a:ext cx="11256962" cy="6076950"/>
          </a:xfrm>
        </p:spPr>
        <p:txBody>
          <a:bodyPr>
            <a:normAutofit/>
          </a:bodyPr>
          <a:lstStyle/>
          <a:p>
            <a:pPr marL="179388">
              <a:spcBef>
                <a:spcPts val="1200"/>
              </a:spcBef>
              <a:spcAft>
                <a:spcPts val="600"/>
              </a:spcAft>
            </a:pPr>
            <a:r>
              <a:rPr lang="fa-IR" altLang="en-US" sz="28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دستور امام صادق (ع) بر تقليد از مراجع</a:t>
            </a:r>
            <a:endParaRPr lang="en-US" altLang="en-US" sz="2800" dirty="0" smtClean="0">
              <a:solidFill>
                <a:srgbClr val="FF00FF"/>
              </a:solidFill>
              <a:latin typeface="Cambria" panose="02040503050406030204" pitchFamily="18" charset="0"/>
              <a:cs typeface="Times New Roman" panose="02020603050405020304" pitchFamily="18" charset="0"/>
            </a:endParaRPr>
          </a:p>
          <a:p>
            <a:pPr marL="179388" algn="r"/>
            <a:r>
              <a:rPr lang="fa-IR" altLang="en-US" dirty="0" smtClean="0">
                <a:solidFill>
                  <a:srgbClr val="000000"/>
                </a:solidFill>
                <a:latin typeface="Tahoma" panose="020B0604030504040204" pitchFamily="34" charset="0"/>
                <a:cs typeface="Times New Roman" panose="02020603050405020304" pitchFamily="18" charset="0"/>
              </a:rPr>
              <a:t>و يا در روايتي ديگر از امام صادق اينگونه تصريح شده است</a:t>
            </a:r>
            <a:endParaRPr lang="en-US" altLang="en-US" sz="2800" dirty="0" smtClean="0">
              <a:solidFill>
                <a:srgbClr val="000000"/>
              </a:solidFill>
              <a:latin typeface="Tahoma" panose="020B0604030504040204" pitchFamily="34" charset="0"/>
              <a:cs typeface="Times New Roman" panose="02020603050405020304" pitchFamily="18" charset="0"/>
            </a:endParaRPr>
          </a:p>
          <a:p>
            <a:pPr marL="179388" algn="justLow"/>
            <a:r>
              <a:rPr lang="fa-IR" altLang="en-US" dirty="0" smtClean="0">
                <a:solidFill>
                  <a:srgbClr val="000080"/>
                </a:solidFill>
                <a:latin typeface="Taher" panose="00000400000000000000" pitchFamily="2" charset="-78"/>
                <a:cs typeface="Times New Roman" panose="02020603050405020304" pitchFamily="18" charset="0"/>
              </a:rPr>
              <a:t>فَأَمَّا مَنْ كَانَ مِنَ الْفُقَهَاءِ </a:t>
            </a:r>
            <a:r>
              <a:rPr lang="fa-IR" altLang="en-US" dirty="0" smtClean="0">
                <a:solidFill>
                  <a:srgbClr val="D30000"/>
                </a:solidFill>
                <a:latin typeface="Taher" panose="00000400000000000000" pitchFamily="2" charset="-78"/>
                <a:cs typeface="Times New Roman" panose="02020603050405020304" pitchFamily="18" charset="0"/>
              </a:rPr>
              <a:t>صَائِناً</a:t>
            </a:r>
            <a:r>
              <a:rPr lang="fa-IR" altLang="en-US" dirty="0" smtClean="0">
                <a:solidFill>
                  <a:srgbClr val="000080"/>
                </a:solidFill>
                <a:latin typeface="Taher" panose="00000400000000000000" pitchFamily="2" charset="-78"/>
                <a:cs typeface="Times New Roman" panose="02020603050405020304" pitchFamily="18" charset="0"/>
              </a:rPr>
              <a:t> </a:t>
            </a:r>
            <a:r>
              <a:rPr lang="fa-IR" altLang="en-US" dirty="0" smtClean="0">
                <a:solidFill>
                  <a:srgbClr val="D30000"/>
                </a:solidFill>
                <a:latin typeface="Taher" panose="00000400000000000000" pitchFamily="2" charset="-78"/>
                <a:cs typeface="Times New Roman" panose="02020603050405020304" pitchFamily="18" charset="0"/>
              </a:rPr>
              <a:t>لِنَفْسِهِ‏</a:t>
            </a:r>
            <a:r>
              <a:rPr lang="fa-IR" altLang="en-US" dirty="0" smtClean="0">
                <a:solidFill>
                  <a:srgbClr val="000080"/>
                </a:solidFill>
                <a:latin typeface="Taher" panose="00000400000000000000" pitchFamily="2" charset="-78"/>
                <a:cs typeface="Times New Roman" panose="02020603050405020304" pitchFamily="18" charset="0"/>
              </a:rPr>
              <a:t>، حَافِظاً لِدِينِهِ، مُخَالِفاً لِهَوَاهُ، مُطِيعاً لِأَمْرِ مَوْلَاهُ فَلِلْعَوَامِّ أَنْ يُقَلِّدُوهُ.</a:t>
            </a:r>
            <a:endParaRPr lang="en-US" altLang="en-US" dirty="0" smtClean="0">
              <a:solidFill>
                <a:srgbClr val="000080"/>
              </a:solidFill>
              <a:latin typeface="Taher" panose="00000400000000000000" pitchFamily="2" charset="-78"/>
              <a:cs typeface="Times New Roman" panose="02020603050405020304" pitchFamily="18" charset="0"/>
            </a:endParaRPr>
          </a:p>
          <a:p>
            <a:pPr marL="179388"/>
            <a:r>
              <a:rPr lang="fa-IR" altLang="en-US" u="sng" dirty="0" smtClean="0">
                <a:hlinkClick r:id="rId3" action="ppaction://hlinkfile"/>
              </a:rPr>
              <a:t>وسائل الشيعه، ج 27، ص 131</a:t>
            </a:r>
            <a:r>
              <a:rPr lang="fa-IR" altLang="en-US" dirty="0" smtClean="0"/>
              <a:t>...</a:t>
            </a:r>
            <a:endParaRPr lang="en-US" altLang="en-US" dirty="0" smtClean="0"/>
          </a:p>
          <a:p>
            <a:pPr marL="179388"/>
            <a:endParaRPr lang="fa-IR" alt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نسب وبيوگرافي احمد </a:t>
            </a:r>
            <a:r>
              <a:rPr lang="fa-IR" dirty="0" smtClean="0"/>
              <a:t>الحسن</a:t>
            </a:r>
            <a:endParaRPr lang="en-US" dirty="0"/>
          </a:p>
        </p:txBody>
      </p:sp>
      <p:sp>
        <p:nvSpPr>
          <p:cNvPr id="3" name="Content Placeholder 2"/>
          <p:cNvSpPr>
            <a:spLocks noGrp="1"/>
          </p:cNvSpPr>
          <p:nvPr>
            <p:ph idx="1"/>
          </p:nvPr>
        </p:nvSpPr>
        <p:spPr>
          <a:xfrm>
            <a:off x="503728" y="781676"/>
            <a:ext cx="11256901" cy="6607764"/>
          </a:xfrm>
        </p:spPr>
        <p:txBody>
          <a:bodyPr rtlCol="0">
            <a:normAutofit/>
          </a:bodyPr>
          <a:lstStyle/>
          <a:p>
            <a:pPr fontAlgn="auto">
              <a:spcAft>
                <a:spcPts val="0"/>
              </a:spcAft>
              <a:defRPr/>
            </a:pPr>
            <a:r>
              <a:rPr lang="fa-IR" sz="3600" dirty="0">
                <a:ln>
                  <a:solidFill>
                    <a:srgbClr val="FF0000"/>
                  </a:solidFill>
                </a:ln>
                <a:solidFill>
                  <a:srgbClr val="0000CC"/>
                </a:solidFill>
                <a:cs typeface="Tahoma" panose="020B0604030504040204" pitchFamily="34" charset="0"/>
              </a:rPr>
              <a:t>استدلال به روايت حضرت امير (ع) بر مجهول بودن نسب احمد</a:t>
            </a:r>
            <a:endParaRPr lang="en-US" sz="3600" dirty="0">
              <a:ln>
                <a:solidFill>
                  <a:srgbClr val="FF0000"/>
                </a:solidFill>
              </a:ln>
              <a:solidFill>
                <a:srgbClr val="0000CC"/>
              </a:solidFill>
              <a:cs typeface="+mn-cs"/>
            </a:endParaRPr>
          </a:p>
          <a:p>
            <a:pPr fontAlgn="auto">
              <a:spcAft>
                <a:spcPts val="0"/>
              </a:spcAft>
              <a:defRPr/>
            </a:pPr>
            <a:r>
              <a:rPr lang="fa-IR" dirty="0"/>
              <a:t>وقال أمير المؤمنين ( عليه السلام ) على منبر الكوفة ..لا بد من رحى تطحن فإذا قامت على قطبها وثبتت على ساقها بعث الله عليها عبدا عنيفا </a:t>
            </a:r>
            <a:r>
              <a:rPr lang="fa-IR" dirty="0">
                <a:ln>
                  <a:solidFill>
                    <a:srgbClr val="FF0000"/>
                  </a:solidFill>
                </a:ln>
              </a:rPr>
              <a:t>خاملا أصله </a:t>
            </a:r>
            <a:r>
              <a:rPr lang="fa-IR" dirty="0"/>
              <a:t>، يكون النصر معه أصحابه الطويلة شعورهم ،أصحاب السبال ، سود ثيابهم ، أصحاب رايات سود ، ويل لمن ناواهم ،</a:t>
            </a:r>
            <a:endParaRPr lang="en-US" dirty="0"/>
          </a:p>
          <a:p>
            <a:pPr fontAlgn="auto">
              <a:spcAft>
                <a:spcPts val="0"/>
              </a:spcAft>
              <a:defRPr/>
            </a:pPr>
            <a:r>
              <a:rPr lang="fa-IR" b="0" dirty="0"/>
              <a:t>... خداوند متعال بنده اي سخت دل که اصل ونسبي نامعلوم دارد را مبعوث مي کند ...</a:t>
            </a:r>
          </a:p>
          <a:p>
            <a:pPr fontAlgn="auto">
              <a:spcAft>
                <a:spcPts val="0"/>
              </a:spcAft>
              <a:defRPr/>
            </a:pPr>
            <a:r>
              <a:rPr lang="fa-IR" u="sng" dirty="0">
                <a:hlinkClick r:id="rId2" action="ppaction://hlinkfile"/>
              </a:rPr>
              <a:t>وب سايت رسمي احمد</a:t>
            </a:r>
            <a:r>
              <a:rPr lang="fa-IR" dirty="0"/>
              <a:t>...</a:t>
            </a:r>
            <a:endParaRPr lang="en-US" dirty="0"/>
          </a:p>
          <a:p>
            <a:pPr fontAlgn="auto">
              <a:spcAft>
                <a:spcPts val="0"/>
              </a:spcAft>
              <a:defRPr/>
            </a:pPr>
            <a:endParaRPr lang="fa-IR" b="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امر امام (ع) به تقليد از مراجع</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marL="180340" fontAlgn="auto">
              <a:spcBef>
                <a:spcPts val="1200"/>
              </a:spcBef>
              <a:spcAft>
                <a:spcPts val="600"/>
              </a:spcAft>
              <a:defRPr/>
            </a:pPr>
            <a:r>
              <a:rPr lang="fa-IR" sz="2800" dirty="0">
                <a:solidFill>
                  <a:srgbClr val="FF00FF"/>
                </a:solidFill>
                <a:latin typeface="Cambria" panose="02040503050406030204" pitchFamily="18" charset="0"/>
                <a:ea typeface="Calibri" panose="020F0502020204030204" pitchFamily="34" charset="0"/>
                <a:cs typeface="Tahoma" panose="020B0604030504040204" pitchFamily="34" charset="0"/>
              </a:rPr>
              <a:t>الحوادث الواقعة فارجعوا فيها إلى رواة حديثنا</a:t>
            </a:r>
            <a:endParaRPr lang="en-US" sz="2800" dirty="0">
              <a:solidFill>
                <a:srgbClr val="FF00FF"/>
              </a:solidFill>
              <a:latin typeface="Cambria" panose="02040503050406030204" pitchFamily="18" charset="0"/>
              <a:ea typeface="Times New Roman" panose="02020603050405020304" pitchFamily="18" charset="0"/>
            </a:endParaRPr>
          </a:p>
          <a:p>
            <a:pPr marL="180340" indent="180340" algn="justLow" fontAlgn="auto">
              <a:spcAft>
                <a:spcPts val="0"/>
              </a:spcAft>
              <a:defRPr/>
            </a:pPr>
            <a:r>
              <a:rPr lang="fa-IR" dirty="0">
                <a:solidFill>
                  <a:srgbClr val="242887"/>
                </a:solidFill>
                <a:latin typeface="Taher" panose="00000400000000000000" pitchFamily="2" charset="-78"/>
                <a:ea typeface="Times New Roman" panose="02020603050405020304" pitchFamily="18" charset="0"/>
              </a:rPr>
              <a:t>4-</a:t>
            </a:r>
            <a:r>
              <a:rPr lang="fa-IR" dirty="0">
                <a:solidFill>
                  <a:srgbClr val="000080"/>
                </a:solidFill>
                <a:latin typeface="Taher" panose="00000400000000000000" pitchFamily="2" charset="-78"/>
                <a:ea typeface="Times New Roman" panose="02020603050405020304" pitchFamily="18" charset="0"/>
              </a:rPr>
              <a:t> حَدَّثَنَا مُحَمَّدُ بْنُ مُحَمَّدِ بْنِ عِصَامٍ الْكُلَيْنِيُّ رَضِيَ اللَّهُ عَنْهُ قَالَ حَدَّثَنَا مُحَمَّدُ بْنُ يَعْقُوبَ‏ الْكُلَيْنِيُّ عَنْ إِسْحَاقَ بْنِ يَعْقُوبَ قَالَ:</a:t>
            </a:r>
            <a:r>
              <a:rPr lang="fa-IR" dirty="0">
                <a:solidFill>
                  <a:srgbClr val="242887"/>
                </a:solidFill>
                <a:latin typeface="Taher" panose="00000400000000000000" pitchFamily="2" charset="-78"/>
                <a:ea typeface="Times New Roman" panose="02020603050405020304" pitchFamily="18" charset="0"/>
              </a:rPr>
              <a:t> سَأَلْتُ مُحَمَّدَ بْنَ عُثْمَانَ الْعَمْرِيَّ رَضِيَ اللَّهُ عَنْهُ أَنْ يُوصِلَ لِي كِتَاباً قَدْ سَأَلْتُ فِيهِ عَنْ مَسَائِلَ أَشْكَلَتْ عَلَيَّ فَوَرَدَتْ فِي </a:t>
            </a:r>
            <a:r>
              <a:rPr lang="fa-IR" dirty="0">
                <a:solidFill>
                  <a:srgbClr val="242887"/>
                </a:solidFill>
                <a:highlight>
                  <a:srgbClr val="FFFF00"/>
                </a:highlight>
                <a:latin typeface="Taher" panose="00000400000000000000" pitchFamily="2" charset="-78"/>
                <a:ea typeface="Times New Roman" panose="02020603050405020304" pitchFamily="18" charset="0"/>
              </a:rPr>
              <a:t>التَّوْقِيعِ بِخَطِّ مَوْلَانَا صَاحِبِ الزَّمَانِ</a:t>
            </a:r>
            <a:r>
              <a:rPr lang="fa-IR" dirty="0">
                <a:solidFill>
                  <a:srgbClr val="242887"/>
                </a:solidFill>
                <a:latin typeface="Taher" panose="00000400000000000000" pitchFamily="2" charset="-78"/>
                <a:ea typeface="Times New Roman" panose="02020603050405020304" pitchFamily="18" charset="0"/>
              </a:rPr>
              <a:t> </a:t>
            </a:r>
            <a:r>
              <a:rPr lang="fa-IR" dirty="0" smtClean="0">
                <a:solidFill>
                  <a:srgbClr val="242887"/>
                </a:solidFill>
                <a:latin typeface="Taher" panose="00000400000000000000" pitchFamily="2" charset="-78"/>
                <a:ea typeface="Times New Roman" panose="02020603050405020304" pitchFamily="18" charset="0"/>
              </a:rPr>
              <a:t>... </a:t>
            </a:r>
            <a:r>
              <a:rPr lang="fa-IR" dirty="0">
                <a:solidFill>
                  <a:srgbClr val="242887"/>
                </a:solidFill>
                <a:latin typeface="Taher" panose="00000400000000000000" pitchFamily="2" charset="-78"/>
                <a:ea typeface="Times New Roman" panose="02020603050405020304" pitchFamily="18" charset="0"/>
              </a:rPr>
              <a:t>وَ أَمَّا ظُهُورُ الْفَرَجِ فَإِنَّهُ إِلَى اللَّهِ تَعَالَى ذِكْرُهُ وَ كَذَبَ الْوَقَّاتُونَ وَ أَمَّا قَوْلُ مَنْ زَعَمَ أَنَّ الْحُسَيْنَ ع لَمْ يُقْتَلْ فَكُفْرٌ وَ تَكْذِيبٌ وَ ضَلَالٌ وَ أَمَّا </a:t>
            </a:r>
            <a:r>
              <a:rPr lang="fa-IR" dirty="0">
                <a:solidFill>
                  <a:srgbClr val="D30000"/>
                </a:solidFill>
                <a:latin typeface="Taher" panose="00000400000000000000" pitchFamily="2" charset="-78"/>
                <a:ea typeface="Times New Roman" panose="02020603050405020304" pitchFamily="18" charset="0"/>
              </a:rPr>
              <a:t>الْحَوَادِثُ‏</a:t>
            </a:r>
            <a:r>
              <a:rPr lang="fa-IR" dirty="0">
                <a:solidFill>
                  <a:srgbClr val="242887"/>
                </a:solidFill>
                <a:latin typeface="Taher" panose="00000400000000000000" pitchFamily="2" charset="-78"/>
                <a:ea typeface="Times New Roman" panose="02020603050405020304" pitchFamily="18" charset="0"/>
              </a:rPr>
              <a:t> </a:t>
            </a:r>
            <a:r>
              <a:rPr lang="fa-IR" dirty="0">
                <a:solidFill>
                  <a:srgbClr val="D30000"/>
                </a:solidFill>
                <a:latin typeface="Taher" panose="00000400000000000000" pitchFamily="2" charset="-78"/>
                <a:ea typeface="Times New Roman" panose="02020603050405020304" pitchFamily="18" charset="0"/>
              </a:rPr>
              <a:t>الْوَاقِعَةُ</a:t>
            </a:r>
            <a:r>
              <a:rPr lang="fa-IR" dirty="0">
                <a:solidFill>
                  <a:srgbClr val="242887"/>
                </a:solidFill>
                <a:latin typeface="Taher" panose="00000400000000000000" pitchFamily="2" charset="-78"/>
                <a:ea typeface="Times New Roman" panose="02020603050405020304" pitchFamily="18" charset="0"/>
              </a:rPr>
              <a:t> </a:t>
            </a:r>
            <a:r>
              <a:rPr lang="fa-IR" dirty="0">
                <a:solidFill>
                  <a:srgbClr val="D30000"/>
                </a:solidFill>
                <a:latin typeface="Taher" panose="00000400000000000000" pitchFamily="2" charset="-78"/>
                <a:ea typeface="Times New Roman" panose="02020603050405020304" pitchFamily="18" charset="0"/>
              </a:rPr>
              <a:t>فَارْجِعُوا</a:t>
            </a:r>
            <a:r>
              <a:rPr lang="fa-IR" dirty="0">
                <a:solidFill>
                  <a:srgbClr val="242887"/>
                </a:solidFill>
                <a:latin typeface="Taher" panose="00000400000000000000" pitchFamily="2" charset="-78"/>
                <a:ea typeface="Times New Roman" panose="02020603050405020304" pitchFamily="18" charset="0"/>
              </a:rPr>
              <a:t> فِيهَا إِلَى رُوَاةِ حَدِيثِنَا فَإِنَّهُمْ حُجَّتِي عَلَيْكُمْ وَ أَنَا حُجَّةُ اللَّهِ عَلَيْهِمْ.</a:t>
            </a:r>
            <a:endParaRPr lang="en-US" dirty="0">
              <a:solidFill>
                <a:srgbClr val="000080"/>
              </a:solidFill>
              <a:latin typeface="Taher" panose="00000400000000000000" pitchFamily="2" charset="-78"/>
              <a:ea typeface="Times New Roman" panose="02020603050405020304" pitchFamily="18" charset="0"/>
            </a:endParaRPr>
          </a:p>
          <a:p>
            <a:pPr fontAlgn="auto">
              <a:spcAft>
                <a:spcPts val="0"/>
              </a:spcAft>
              <a:defRPr/>
            </a:pPr>
            <a:r>
              <a:rPr lang="ar-SA" u="sng" dirty="0">
                <a:hlinkClick r:id="rId2" action="ppaction://hlinkfile"/>
              </a:rPr>
              <a:t>كمال الدين و تمام النعمة، ج‏2، ص: 483..</a:t>
            </a:r>
            <a:r>
              <a:rPr lang="ar-SA" dirty="0"/>
              <a:t> .</a:t>
            </a:r>
            <a:endParaRPr lang="en-US" dirty="0"/>
          </a:p>
          <a:p>
            <a:pPr fontAlgn="auto">
              <a:spcAft>
                <a:spcPts val="0"/>
              </a:spcAft>
              <a:defRPr/>
            </a:pPr>
            <a:r>
              <a:rPr lang="fa-IR" u="sng" dirty="0">
                <a:hlinkClick r:id="rId3" action="ppaction://hlinkfile"/>
              </a:rPr>
              <a:t>بحار الانوار، ج 53، ص 181.</a:t>
            </a:r>
            <a:r>
              <a:rPr lang="fa-IR" dirty="0"/>
              <a:t>..</a:t>
            </a:r>
            <a:endParaRPr lang="en-US" dirty="0"/>
          </a:p>
          <a:p>
            <a:pPr fontAlgn="auto">
              <a:spcAft>
                <a:spcPts val="0"/>
              </a:spcAft>
              <a:defRPr/>
            </a:pPr>
            <a:endParaRPr lang="fa-I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276872"/>
            <a:ext cx="6400800" cy="2880320"/>
          </a:xfrm>
        </p:spPr>
        <p:txBody>
          <a:bodyPr rtlCol="0">
            <a:noAutofit/>
          </a:bodyPr>
          <a:lstStyle/>
          <a:p>
            <a:pPr algn="ctr" fontAlgn="auto">
              <a:spcAft>
                <a:spcPts val="0"/>
              </a:spcAft>
              <a:defRPr/>
            </a:pPr>
            <a:r>
              <a:rPr lang="fa-IR" sz="4400" b="1" dirty="0">
                <a:ln>
                  <a:solidFill>
                    <a:srgbClr val="00B050"/>
                  </a:solidFill>
                </a:ln>
                <a:effectLst>
                  <a:glow rad="63500">
                    <a:schemeClr val="accent4">
                      <a:satMod val="175000"/>
                      <a:alpha val="40000"/>
                    </a:schemeClr>
                  </a:glow>
                </a:effectLst>
                <a:cs typeface="Tahoma" panose="020B0604030504040204" pitchFamily="34" charset="0"/>
              </a:rPr>
              <a:t>توهين به </a:t>
            </a:r>
          </a:p>
          <a:p>
            <a:pPr algn="ctr" fontAlgn="auto">
              <a:spcAft>
                <a:spcPts val="0"/>
              </a:spcAft>
              <a:defRPr/>
            </a:pPr>
            <a:r>
              <a:rPr lang="fa-IR" sz="4400" b="1" dirty="0">
                <a:ln>
                  <a:solidFill>
                    <a:srgbClr val="00B050"/>
                  </a:solidFill>
                </a:ln>
                <a:effectLst>
                  <a:glow rad="63500">
                    <a:schemeClr val="accent4">
                      <a:satMod val="175000"/>
                      <a:alpha val="40000"/>
                    </a:schemeClr>
                  </a:glow>
                </a:effectLst>
                <a:cs typeface="Tahoma" panose="020B0604030504040204" pitchFamily="34" charset="0"/>
              </a:rPr>
              <a:t>انبياء و ائمه </a:t>
            </a:r>
            <a:endParaRPr lang="fa-IR" sz="4400" b="1" dirty="0" smtClean="0">
              <a:ln>
                <a:solidFill>
                  <a:srgbClr val="00B050"/>
                </a:solidFill>
              </a:ln>
              <a:effectLst>
                <a:glow rad="63500">
                  <a:schemeClr val="accent4">
                    <a:satMod val="175000"/>
                    <a:alpha val="40000"/>
                  </a:schemeClr>
                </a:glow>
              </a:effectLst>
              <a:cs typeface="Tahoma" panose="020B0604030504040204" pitchFamily="34" charset="0"/>
            </a:endParaRPr>
          </a:p>
          <a:p>
            <a:pPr algn="ctr" fontAlgn="auto">
              <a:spcAft>
                <a:spcPts val="0"/>
              </a:spcAft>
              <a:defRPr/>
            </a:pPr>
            <a:r>
              <a:rPr lang="fa-IR" sz="4400" b="1" dirty="0" smtClean="0">
                <a:ln>
                  <a:solidFill>
                    <a:srgbClr val="00B050"/>
                  </a:solidFill>
                </a:ln>
                <a:effectLst>
                  <a:glow rad="63500">
                    <a:schemeClr val="accent4">
                      <a:satMod val="175000"/>
                      <a:alpha val="40000"/>
                    </a:schemeClr>
                  </a:glow>
                </a:effectLst>
                <a:cs typeface="Tahoma" panose="020B0604030504040204" pitchFamily="34" charset="0"/>
              </a:rPr>
              <a:t>(علیهم السلام)</a:t>
            </a:r>
            <a:r>
              <a:rPr lang="fa-IR" sz="5400" b="1" dirty="0" smtClean="0">
                <a:ln>
                  <a:solidFill>
                    <a:srgbClr val="00B050"/>
                  </a:solidFill>
                </a:ln>
                <a:effectLst>
                  <a:glow rad="63500">
                    <a:schemeClr val="accent4">
                      <a:satMod val="175000"/>
                      <a:alpha val="40000"/>
                    </a:schemeClr>
                  </a:glow>
                </a:effectLst>
                <a:cs typeface="Tahoma" panose="020B0604030504040204" pitchFamily="34" charset="0"/>
              </a:rPr>
              <a:t> </a:t>
            </a:r>
            <a:endParaRPr lang="fa-IR" sz="6600" b="1" dirty="0">
              <a:ln>
                <a:solidFill>
                  <a:srgbClr val="00B050"/>
                </a:solidFill>
              </a:ln>
              <a:effectLst>
                <a:glow rad="63500">
                  <a:schemeClr val="accent4">
                    <a:satMod val="175000"/>
                    <a:alpha val="40000"/>
                  </a:schemeClr>
                </a:glow>
              </a:effectLst>
              <a:cs typeface="Tahoma" panose="020B0604030504040204" pitchFamily="34" charset="0"/>
            </a:endParaRPr>
          </a:p>
        </p:txBody>
      </p:sp>
    </p:spTree>
  </p:cSld>
  <p:clrMapOvr>
    <a:masterClrMapping/>
  </p:clrMapOvr>
  <p:transition spd="slow">
    <p:split orient="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توهين به حضرت يونس (ع) </a:t>
            </a:r>
            <a:endParaRPr lang="en-US" dirty="0"/>
          </a:p>
        </p:txBody>
      </p:sp>
      <p:sp>
        <p:nvSpPr>
          <p:cNvPr id="3" name="Content Placeholder 2"/>
          <p:cNvSpPr>
            <a:spLocks noGrp="1"/>
          </p:cNvSpPr>
          <p:nvPr>
            <p:ph idx="1"/>
          </p:nvPr>
        </p:nvSpPr>
        <p:spPr>
          <a:xfrm>
            <a:off x="503728" y="781676"/>
            <a:ext cx="11256901" cy="6076324"/>
          </a:xfrm>
        </p:spPr>
        <p:txBody>
          <a:bodyPr rtlCol="0">
            <a:normAutofit lnSpcReduction="10000"/>
          </a:bodyPr>
          <a:lstStyle/>
          <a:p>
            <a:pPr marL="180340" fontAlgn="auto">
              <a:spcBef>
                <a:spcPts val="1200"/>
              </a:spcBef>
              <a:spcAft>
                <a:spcPts val="600"/>
              </a:spcAft>
              <a:defRPr/>
            </a:pPr>
            <a:r>
              <a:rPr lang="fa-IR" dirty="0">
                <a:solidFill>
                  <a:srgbClr val="FF00FF"/>
                </a:solidFill>
                <a:latin typeface="Cambria" panose="02040503050406030204" pitchFamily="18" charset="0"/>
                <a:ea typeface="Times New Roman" panose="02020603050405020304" pitchFamily="18" charset="0"/>
                <a:cs typeface="Tahoma" panose="020B0604030504040204" pitchFamily="34" charset="0"/>
              </a:rPr>
              <a:t>احمد بصري:حضرت يونس در شکم ماهي مرد و به جهنم رفت</a:t>
            </a:r>
            <a:endParaRPr lang="en-US" dirty="0">
              <a:solidFill>
                <a:srgbClr val="FF00FF"/>
              </a:solidFill>
              <a:latin typeface="Cambria" panose="02040503050406030204" pitchFamily="18" charset="0"/>
              <a:ea typeface="Times New Roman" panose="02020603050405020304" pitchFamily="18" charset="0"/>
            </a:endParaRPr>
          </a:p>
          <a:p>
            <a:pPr fontAlgn="auto">
              <a:spcAft>
                <a:spcPts val="0"/>
              </a:spcAft>
              <a:defRPr/>
            </a:pPr>
            <a:r>
              <a:rPr lang="fa-IR" dirty="0"/>
              <a:t>يونس در شکم ماهي مرد و روحش به ظلمات جهنم نگريست و نيز به طبقات پايين آن نگاه کرد و منظور از  درخت در اينجا دين است</a:t>
            </a:r>
            <a:endParaRPr lang="en-US" dirty="0"/>
          </a:p>
          <a:p>
            <a:pPr fontAlgn="auto">
              <a:spcAft>
                <a:spcPts val="0"/>
              </a:spcAft>
              <a:defRPr/>
            </a:pPr>
            <a:r>
              <a:rPr lang="fa-IR" dirty="0"/>
              <a:t>پس از آن که ماهي يونس را خورد يونس روحش جدا شد و </a:t>
            </a:r>
            <a:r>
              <a:rPr lang="fa-IR" dirty="0">
                <a:ln>
                  <a:solidFill>
                    <a:srgbClr val="FF0000"/>
                  </a:solidFill>
                </a:ln>
              </a:rPr>
              <a:t>خدا روح او را به سوي جهنم فرستاد </a:t>
            </a:r>
            <a:r>
              <a:rPr lang="fa-IR" dirty="0"/>
              <a:t>تا آن را ببيند.آري يونس جهنم و ظلمات آن را درک کرد...و در آنجا قارون را ديد و با او سخن گفت و اين جهنمي که او ديد جهنمي در حال بزرگ شدن در نتيجه اعمال </a:t>
            </a:r>
            <a:r>
              <a:rPr lang="fa-IR" dirty="0" smtClean="0"/>
              <a:t>ستمگران </a:t>
            </a:r>
            <a:r>
              <a:rPr lang="fa-IR" dirty="0"/>
              <a:t>است... ولي من حقيقت را آشکار مي کنم که جسد او در بيابان، عريان و بي سرپناه افتاد </a:t>
            </a:r>
            <a:r>
              <a:rPr lang="fa-IR" dirty="0">
                <a:ln>
                  <a:solidFill>
                    <a:srgbClr val="FF0000"/>
                  </a:solidFill>
                </a:ln>
              </a:rPr>
              <a:t>و روحش در طبقات جهنم تا روز برانگيخته شدن، باقي ماند.</a:t>
            </a:r>
            <a:endParaRPr lang="en-US" dirty="0">
              <a:ln>
                <a:solidFill>
                  <a:srgbClr val="FF0000"/>
                </a:solidFill>
              </a:ln>
            </a:endParaRPr>
          </a:p>
          <a:p>
            <a:pPr fontAlgn="auto">
              <a:spcAft>
                <a:spcPts val="0"/>
              </a:spcAft>
              <a:defRPr/>
            </a:pPr>
            <a:r>
              <a:rPr lang="fa-IR" u="sng" dirty="0">
                <a:hlinkClick r:id="rId2" action="ppaction://hlinkfile"/>
              </a:rPr>
              <a:t>متشابهات ج4 ص104</a:t>
            </a:r>
            <a:r>
              <a:rPr lang="fa-IR" dirty="0">
                <a:hlinkClick r:id="rId2" action="ppaction://hlinkfile"/>
              </a:rPr>
              <a:t>..</a:t>
            </a:r>
            <a:endParaRPr lang="fa-IR" dirty="0"/>
          </a:p>
          <a:p>
            <a:pPr fontAlgn="auto">
              <a:spcAft>
                <a:spcPts val="0"/>
              </a:spcAft>
              <a:defRPr/>
            </a:pPr>
            <a:r>
              <a:rPr lang="fa-IR" u="sng" dirty="0">
                <a:hlinkClick r:id="rId3" action="ppaction://hlinkfile"/>
              </a:rPr>
              <a:t>جواب فتحيه از شبهه حضرت يونس..</a:t>
            </a:r>
            <a:r>
              <a:rPr lang="fa-IR" dirty="0"/>
              <a:t> .  </a:t>
            </a:r>
            <a:endParaRPr lang="en-US" dirty="0"/>
          </a:p>
          <a:p>
            <a:pPr fontAlgn="auto">
              <a:spcAft>
                <a:spcPts val="0"/>
              </a:spcAft>
              <a:defRPr/>
            </a:pPr>
            <a:endParaRPr lang="fa-I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داستان قارون</a:t>
            </a:r>
            <a:endParaRPr lang="en-US" dirty="0"/>
          </a:p>
        </p:txBody>
      </p:sp>
      <p:sp>
        <p:nvSpPr>
          <p:cNvPr id="3" name="Content Placeholder 2"/>
          <p:cNvSpPr>
            <a:spLocks noGrp="1"/>
          </p:cNvSpPr>
          <p:nvPr>
            <p:ph idx="1"/>
          </p:nvPr>
        </p:nvSpPr>
        <p:spPr>
          <a:xfrm>
            <a:off x="503238" y="781050"/>
            <a:ext cx="11256962" cy="6076950"/>
          </a:xfrm>
        </p:spPr>
        <p:txBody>
          <a:bodyPr>
            <a:normAutofit/>
          </a:bodyPr>
          <a:lstStyle/>
          <a:p>
            <a:pPr marL="179388">
              <a:spcBef>
                <a:spcPts val="1200"/>
              </a:spcBef>
              <a:spcAft>
                <a:spcPts val="600"/>
              </a:spcAft>
            </a:pPr>
            <a:r>
              <a:rPr lang="fa-IR" altLang="en-US" sz="24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قارون در قرآن</a:t>
            </a:r>
            <a:endParaRPr lang="en-US" altLang="en-US" sz="24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endParaRPr>
          </a:p>
          <a:p>
            <a:pPr marL="179388" algn="justLow"/>
            <a:r>
              <a:rPr lang="fa-IR" altLang="en-US" dirty="0" smtClean="0">
                <a:solidFill>
                  <a:srgbClr val="005317"/>
                </a:solidFill>
                <a:latin typeface="Tahoma" panose="020B0604030504040204" pitchFamily="34" charset="0"/>
                <a:ea typeface="Times New Roman" panose="02020603050405020304" pitchFamily="18" charset="0"/>
                <a:cs typeface="Tahoma" panose="020B0604030504040204" pitchFamily="34" charset="0"/>
              </a:rPr>
              <a:t>{إِنَّ قَارُونَ كَانَ مِنْ قَوْمِ مُوسَي فَبَغَي عَلَيْهِمْ وَآتَيْنَاهُ مِنْ الْكُنُوزِ مَا إِنَّ مَفَاتِحَهُ لَتَنُوءُ بِالْعُصْبَةِ أُولِي الْقُوَّةِ إِذْ قَالَ لَهُ قَوْمُهُ لاَ تَفْرَحْ إِنَّ اللهَ لاَ يُحِبُّ الْفَرِحِينَ} </a:t>
            </a:r>
            <a:r>
              <a:rPr lang="fa-IR" altLang="en-US" sz="2400" dirty="0" smtClean="0">
                <a:solidFill>
                  <a:srgbClr val="FF0000"/>
                </a:solidFill>
                <a:latin typeface="Taher" panose="00000400000000000000" pitchFamily="2" charset="-78"/>
                <a:ea typeface="Times New Roman" panose="02020603050405020304" pitchFamily="18" charset="0"/>
                <a:cs typeface="Tahoma" panose="020B0604030504040204" pitchFamily="34" charset="0"/>
              </a:rPr>
              <a:t>القصص: 28 / 76</a:t>
            </a:r>
            <a:endParaRPr lang="en-US" altLang="en-US" sz="2400" dirty="0" smtClean="0">
              <a:solidFill>
                <a:srgbClr val="005317"/>
              </a:solidFill>
              <a:latin typeface="Tahoma" panose="020B0604030504040204" pitchFamily="34" charset="0"/>
              <a:ea typeface="Times New Roman" panose="02020603050405020304" pitchFamily="18" charset="0"/>
              <a:cs typeface="Tahoma" panose="020B0604030504040204" pitchFamily="34" charset="0"/>
            </a:endParaRPr>
          </a:p>
          <a:p>
            <a:pPr marL="179388" algn="justLow"/>
            <a:r>
              <a:rPr lang="fa-IR" altLang="en-US" dirty="0" smtClean="0">
                <a:solidFill>
                  <a:srgbClr val="005317"/>
                </a:solidFill>
                <a:latin typeface="Tahoma" panose="020B0604030504040204" pitchFamily="34" charset="0"/>
                <a:ea typeface="Times New Roman" panose="02020603050405020304" pitchFamily="18" charset="0"/>
                <a:cs typeface="Tahoma" panose="020B0604030504040204" pitchFamily="34" charset="0"/>
              </a:rPr>
              <a:t>{فَخَسَفْنَا بِهِ وَبِدَارِهِ الأرْضَ فَمَا كَانَ لَهُ مِنْ فِئَة يَنصُرُونَهُ مِنْ دُونِ الله وَمَا كَانَ مِنْ المُنْتَصِرِينَ} </a:t>
            </a:r>
            <a:r>
              <a:rPr lang="fa-IR" altLang="en-US" sz="2400" dirty="0" smtClean="0">
                <a:solidFill>
                  <a:srgbClr val="FF0000"/>
                </a:solidFill>
                <a:latin typeface="Taher" panose="00000400000000000000" pitchFamily="2" charset="-78"/>
                <a:ea typeface="Times New Roman" panose="02020603050405020304" pitchFamily="18" charset="0"/>
                <a:cs typeface="Tahoma" panose="020B0604030504040204" pitchFamily="34" charset="0"/>
              </a:rPr>
              <a:t>القصص: 28 / 81</a:t>
            </a:r>
            <a:endParaRPr lang="en-US" altLang="en-US" sz="2400" dirty="0" smtClean="0">
              <a:solidFill>
                <a:srgbClr val="005317"/>
              </a:solidFill>
              <a:latin typeface="Tahoma" panose="020B0604030504040204" pitchFamily="34" charset="0"/>
              <a:ea typeface="Times New Roman" panose="02020603050405020304" pitchFamily="18" charset="0"/>
              <a:cs typeface="Tahoma" panose="020B060403050404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داستان قارون</a:t>
            </a:r>
            <a:endParaRPr lang="en-US" dirty="0"/>
          </a:p>
        </p:txBody>
      </p:sp>
      <p:sp>
        <p:nvSpPr>
          <p:cNvPr id="77827"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fa-IR" altLang="en-US" sz="3600" smtClean="0"/>
              <a:t>وَ كَانَ سَبَبُ هَلَاكِ قَارُونَ أَنَّهُ لَمَّا أَخْرَجَ مُوسَى بَنِي إِسْرَائِيلَ مِنْ مِصْرَ وَ أَنْزَلَهُمُ الْبَادِيَةَ ... . فَدَخَلَ عَلَيْهِ مُوسَى، فَقَالَ يَا قَارُونُ قَوْمُكَ فِي التَّوْبَةِ وَ أَنْتَ قَاعِدٌ هَاهُنَا ادْخُلْ مَعَهُمْ- وَ إِلَّا نَزَلَ بِكَ الْعَذَابُ، فَاسْتَهَانَ بِهِ وَ اسْتَهْزَأَ بِقَوْلِهِ ... فَأَمَرَ قَارُونُ أَنْ يُصَبَّ عَلَيْهِ رمادا [رَمَادٌ] قَدْ خُلِطَ بِالْمَاءِ- فَصُبَّ عَلَيْهِ فَغَضِبَ مُوسَى غَضَباً شَدِيداً- فَقَالَ مُوسَى يَا رَبِّ إِنْ لَمْ تَغْضَبْ لِي فَلَسْتُ لَكَ بِنَبِيٍّ- فَأَوْحَى اللَّهُ إِلَيْهِ- قَدْ أَمَرْتُ السَّمَاوَاتِ وَ الْأَرْضَ أَنْ تُطِيعَكَ- فَمُرْهَا بِمَا شِئْتَ قال: ... يَا أَرْضُ خُذِيهِ- فَدَخَلَ الْقَصْرُ بِمَا فِيهِ فِي الْأَرْضِ- وَ دَخَلَ قَارُونُ فِي الْأَرْضِ إِلَى رُكْبَتَيْهِ، فَبَكَى وَ حَلَّفَهُ بِالرَّحِمِ، فَقَالَ لَهُ مُوسَى يَا ابْنَ لَاوَى لَا تَزِدْنِي مِنْ كَلَامِكَ، يَا أَرْضُ خُذِيهِ وَ ابْتَلِعِيهِ بِقَصْرِهِ وَ خَزَائِنِهِ-.</a:t>
            </a:r>
            <a:endParaRPr lang="en-US" altLang="en-US" sz="3600" smtClean="0"/>
          </a:p>
          <a:p>
            <a:r>
              <a:rPr lang="fa-IR" altLang="en-US" sz="3600" u="sng" smtClean="0">
                <a:hlinkClick r:id="rId2" action="ppaction://hlinkfile"/>
              </a:rPr>
              <a:t>تفسير القمي، ج‏2، ص: 144..</a:t>
            </a:r>
            <a:endParaRPr lang="en-US" altLang="en-US" sz="3600" smtClean="0"/>
          </a:p>
          <a:p>
            <a:endParaRPr lang="fa-IR" altLang="en-US" sz="360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داستان قارون</a:t>
            </a:r>
            <a:endParaRPr lang="en-US" dirty="0"/>
          </a:p>
        </p:txBody>
      </p:sp>
      <p:sp>
        <p:nvSpPr>
          <p:cNvPr id="78851"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fa-IR" altLang="en-US" smtClean="0"/>
              <a:t>عَنِ ابْنِ عَبَّاسٍ رَضِيَ اللَّهُ عَنْهُ قَالَ: كَانَ قَارُونُ ابْنَ عَمِّ مُوسَى عَلَيْهِ السَّلَامُ وَ كَانَتْ فِي زَمَانِ مُوسَى امْرَأَةٌ بَغِيٌّ لَهَا جَمَالٌ وَ هَيْئَةٌ فَقَالَ لَهَا قَارُونُ أُعْطِيكَ مِائَةَ أَلْفِ دِرْهَمٍ وَ تَجِيئِينَ غَداً إِلَى مُوسَى وَ هُوَ جَالِسٌ عِنْدَ بَنِي إِسْرَائِيلَ يَتْلُو عَلَيْهِمُ التَّوْرَاةَ فَتَقُولِينَ يَا مَعْشَرَ بَنِي إِسْرَائِيلَ إِنَّ مُوسَى دَعَانِي إِلَى نَفْسِهِ فَأَخَذْتُ مِنْهُ مِائَةَ أَلْفِ دِرْهَمٍ فَلَمَّا أَصْبَحَتْ‏ جَاءَتِ‏ الْمَرْأَةُ الْبَغِيُ‏ فَقَامَتْ عَلَى رُءُوسِهِمْ وَ كَانَ قَارُونُ حَضَرَ فِي زِينَتِهِ فَقَالَتِ الْمَرْأَةُ يَا مُوسَى إِنَّ قَارُونَ أَعْطَانِي مِائَةَ أَلْفِ دِرْهَمٍ عَلَى أَنْ أَقُولَ بَيْنَ بَنِي إِسْرَائِيلَ عَلَى رُءُوسِ الْأَشْهَادِ أَنَّكَ دَعَوْتَنِي إِلَى نَفْسِكَ وَ مَعَاذَ اللَّهِ أَنْ تَكُونَ دَعَوْتَنِي لَقَدْ أَكْرَمَكَ اللَّهُ عَنْ ذَلِكَ فَقَالَ مُوسَى لِلْأَرْضِ خُذِيهِ فَأَخَذَتْهُ وَ ابْتَلَعَتْهُ وَ إِنَّهُ لَيَتَجَلْجَلُ مَا بَلَغَ وَ لِلَّهِ الْحَمْدُ.</a:t>
            </a:r>
            <a:endParaRPr lang="en-US" altLang="en-US" smtClean="0"/>
          </a:p>
          <a:p>
            <a:r>
              <a:rPr lang="fa-IR" altLang="en-US" u="sng" smtClean="0">
                <a:hlinkClick r:id="rId2" action="ppaction://hlinkfile"/>
              </a:rPr>
              <a:t>بحار الأنوار (ط - بيروت)، ج‏13، ص: 253..</a:t>
            </a:r>
            <a:r>
              <a:rPr lang="fa-IR" altLang="en-US" smtClean="0"/>
              <a:t> .</a:t>
            </a:r>
            <a:endParaRPr lang="en-US" altLang="en-US" smtClean="0"/>
          </a:p>
          <a:p>
            <a:r>
              <a:rPr lang="fa-IR" altLang="en-US" smtClean="0"/>
              <a:t> قصص الأنبياء عليهم السلام (للراوندي)، ص: 170.</a:t>
            </a:r>
            <a:endParaRPr lang="en-US" altLang="en-US" smtClean="0"/>
          </a:p>
          <a:p>
            <a:r>
              <a:rPr lang="fa-IR" altLang="en-US" smtClean="0"/>
              <a:t> </a:t>
            </a:r>
            <a:endParaRPr lang="en-US" altLang="en-US" smtClean="0"/>
          </a:p>
          <a:p>
            <a:endParaRPr lang="fa-IR" alt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نجات حضرت يونس از شكم ماهي</a:t>
            </a:r>
            <a:endParaRPr lang="en-US" dirty="0"/>
          </a:p>
        </p:txBody>
      </p:sp>
      <p:sp>
        <p:nvSpPr>
          <p:cNvPr id="3" name="Content Placeholder 2"/>
          <p:cNvSpPr>
            <a:spLocks noGrp="1"/>
          </p:cNvSpPr>
          <p:nvPr>
            <p:ph idx="1"/>
          </p:nvPr>
        </p:nvSpPr>
        <p:spPr>
          <a:xfrm>
            <a:off x="503238" y="781050"/>
            <a:ext cx="11256962" cy="6076950"/>
          </a:xfrm>
        </p:spPr>
        <p:txBody>
          <a:bodyPr>
            <a:normAutofit lnSpcReduction="10000"/>
          </a:bodyPr>
          <a:lstStyle/>
          <a:p>
            <a:pPr marL="179388">
              <a:spcBef>
                <a:spcPts val="1200"/>
              </a:spcBef>
              <a:spcAft>
                <a:spcPts val="600"/>
              </a:spcAft>
            </a:pPr>
            <a:r>
              <a:rPr lang="fa-IR" altLang="en-US" u="sng"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قضيه حضرت يونس در سوره انبياء</a:t>
            </a:r>
            <a:endParaRPr lang="en-US" altLang="en-US"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endParaRPr>
          </a:p>
          <a:p>
            <a:pPr marL="179388" algn="justLow"/>
            <a:r>
              <a:rPr lang="fa-IR" altLang="en-US" sz="4000" dirty="0" smtClean="0">
                <a:solidFill>
                  <a:srgbClr val="005317"/>
                </a:solidFill>
                <a:latin typeface="Tahoma" panose="020B0604030504040204" pitchFamily="34" charset="0"/>
                <a:ea typeface="Times New Roman" panose="02020603050405020304" pitchFamily="18" charset="0"/>
                <a:cs typeface="Tahoma" panose="020B0604030504040204" pitchFamily="34" charset="0"/>
              </a:rPr>
              <a:t>وَذَا النُّونِ إِذْ ذَهَبَ مُغَاضِباً فَظَنَّ أَنْ لَنْ نَقْدِرَ عَلَيْهِ فَنَادَي فِي الظُّلُمَاتِ أَنْ لاَ إِلَهَ إِلاَّ أَنْتَ سُبْحَانَكَ إِنِّي كُنتُ مِنْ الظَّالِمِينَ * فَاسْتَجَبْنَا لَهُ وَنَجَّيْنَاهُ مِنْ الْغَمِّ وَكَذَلِكَ نُنْجِي الْمُؤْمِنِينَ}</a:t>
            </a:r>
            <a:r>
              <a:rPr lang="fa-IR" altLang="en-US" dirty="0" smtClean="0">
                <a:solidFill>
                  <a:srgbClr val="FF0000"/>
                </a:solidFill>
                <a:latin typeface="Taher" panose="00000400000000000000" pitchFamily="2" charset="-78"/>
                <a:ea typeface="Times New Roman" panose="02020603050405020304" pitchFamily="18" charset="0"/>
                <a:cs typeface="Tahoma" panose="020B0604030504040204" pitchFamily="34" charset="0"/>
              </a:rPr>
              <a:t> </a:t>
            </a:r>
            <a:r>
              <a:rPr lang="fa-IR" altLang="en-US" u="sng" dirty="0" smtClean="0">
                <a:solidFill>
                  <a:srgbClr val="FF0000"/>
                </a:solidFill>
                <a:latin typeface="Taher" panose="00000400000000000000" pitchFamily="2" charset="-78"/>
                <a:ea typeface="Times New Roman" panose="02020603050405020304" pitchFamily="18" charset="0"/>
                <a:cs typeface="Tahoma" panose="020B0604030504040204" pitchFamily="34" charset="0"/>
                <a:hlinkClick r:id="rId2" action="ppaction://hlinkfile"/>
              </a:rPr>
              <a:t>الأنبياء: 21 / 87 -  88..</a:t>
            </a:r>
            <a:r>
              <a:rPr lang="fa-IR" altLang="en-US" dirty="0" smtClean="0">
                <a:solidFill>
                  <a:srgbClr val="FF0000"/>
                </a:solidFill>
                <a:latin typeface="Taher" panose="00000400000000000000" pitchFamily="2" charset="-78"/>
                <a:ea typeface="Times New Roman" panose="02020603050405020304" pitchFamily="18" charset="0"/>
                <a:cs typeface="Tahoma" panose="020B0604030504040204" pitchFamily="34" charset="0"/>
                <a:hlinkClick r:id="rId2" action="ppaction://hlinkfile"/>
              </a:rPr>
              <a:t> .</a:t>
            </a:r>
            <a:endParaRPr lang="en-US" altLang="en-US" dirty="0" smtClean="0">
              <a:solidFill>
                <a:srgbClr val="005317"/>
              </a:solidFill>
              <a:latin typeface="Tahoma" panose="020B0604030504040204" pitchFamily="34" charset="0"/>
              <a:ea typeface="Times New Roman" panose="02020603050405020304" pitchFamily="18" charset="0"/>
              <a:cs typeface="Tahoma" panose="020B0604030504040204" pitchFamily="34" charset="0"/>
            </a:endParaRPr>
          </a:p>
          <a:p>
            <a:pPr marL="179388"/>
            <a:r>
              <a:rPr lang="fa-IR" altLang="en-US" b="0" dirty="0" smtClean="0">
                <a:solidFill>
                  <a:srgbClr val="0000FF"/>
                </a:solidFill>
                <a:ea typeface="Times New Roman" panose="02020603050405020304" pitchFamily="18" charset="0"/>
              </a:rPr>
              <a:t>و ذا النون </a:t>
            </a:r>
            <a:r>
              <a:rPr lang="en-US" altLang="en-US" b="0" dirty="0" smtClean="0">
                <a:solidFill>
                  <a:srgbClr val="0000FF"/>
                </a:solidFill>
                <a:ea typeface="Times New Roman" panose="02020603050405020304" pitchFamily="18" charset="0"/>
              </a:rPr>
              <a:t> ]</a:t>
            </a:r>
            <a:r>
              <a:rPr lang="fa-IR" altLang="en-US" b="0" dirty="0" smtClean="0">
                <a:solidFill>
                  <a:srgbClr val="0000FF"/>
                </a:solidFill>
                <a:ea typeface="Times New Roman" panose="02020603050405020304" pitchFamily="18" charset="0"/>
              </a:rPr>
              <a:t>يونس </a:t>
            </a:r>
            <a:r>
              <a:rPr lang="en-US" altLang="en-US" b="0" dirty="0" smtClean="0">
                <a:solidFill>
                  <a:srgbClr val="0000FF"/>
                </a:solidFill>
                <a:ea typeface="Times New Roman" panose="02020603050405020304" pitchFamily="18" charset="0"/>
              </a:rPr>
              <a:t> [</a:t>
            </a:r>
            <a:r>
              <a:rPr lang="fa-IR" altLang="en-US" b="0" dirty="0" smtClean="0">
                <a:solidFill>
                  <a:srgbClr val="0000FF"/>
                </a:solidFill>
                <a:ea typeface="Times New Roman" panose="02020603050405020304" pitchFamily="18" charset="0"/>
              </a:rPr>
              <a:t>را (به ياد آور) در آن هنگام كه خشمگين (از ميان قوم خود) رفت و چنين مى پنداشت كه ما بر او تنگ نخواهيم گرفت (امّا موقعى كه در كام نهنگ فرو رفت،) در آن ظلمتها (ى متراكم) صدا زد: « (خداوندا!) جز تو معبودى نيست! منزّهى تو! من از ستمكاران بودم!»  ما دعاى او را به اجابت رسانديم و از آن اندوه نجاتش بخشيديم و اين گونه مؤمنان را نجات مى دهيم!</a:t>
            </a:r>
            <a:endParaRPr lang="en-US" altLang="en-US" b="0" dirty="0" smtClean="0">
              <a:solidFill>
                <a:srgbClr val="0000FF"/>
              </a:solidFill>
              <a:ea typeface="Times New Roman" panose="02020603050405020304" pitchFamily="18" charset="0"/>
            </a:endParaRPr>
          </a:p>
          <a:p>
            <a:pPr marL="179388"/>
            <a:endParaRPr lang="fa-IR" altLang="en-US" dirty="0" smtClean="0">
              <a:ea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نجات حضرت يونس از شكم ماهي</a:t>
            </a:r>
            <a:endParaRPr lang="en-US" dirty="0"/>
          </a:p>
        </p:txBody>
      </p:sp>
      <p:sp>
        <p:nvSpPr>
          <p:cNvPr id="3" name="Content Placeholder 2"/>
          <p:cNvSpPr>
            <a:spLocks noGrp="1"/>
          </p:cNvSpPr>
          <p:nvPr>
            <p:ph idx="1"/>
          </p:nvPr>
        </p:nvSpPr>
        <p:spPr>
          <a:xfrm>
            <a:off x="503728" y="781676"/>
            <a:ext cx="11256901" cy="6076324"/>
          </a:xfrm>
        </p:spPr>
        <p:txBody>
          <a:bodyPr rtlCol="0">
            <a:normAutofit lnSpcReduction="10000"/>
          </a:bodyPr>
          <a:lstStyle/>
          <a:p>
            <a:pPr marL="180340" fontAlgn="auto">
              <a:spcBef>
                <a:spcPts val="1200"/>
              </a:spcBef>
              <a:spcAft>
                <a:spcPts val="600"/>
              </a:spcAft>
              <a:defRPr/>
            </a:pPr>
            <a:r>
              <a:rPr lang="fa-IR" dirty="0">
                <a:solidFill>
                  <a:srgbClr val="FF00FF"/>
                </a:solidFill>
                <a:latin typeface="Cambria" panose="02040503050406030204" pitchFamily="18" charset="0"/>
                <a:ea typeface="Times New Roman" panose="02020603050405020304" pitchFamily="18" charset="0"/>
                <a:cs typeface="Tahoma" panose="020B0604030504040204" pitchFamily="34" charset="0"/>
              </a:rPr>
              <a:t>داستان حضرت يونس در سوره صافات</a:t>
            </a:r>
            <a:endParaRPr lang="en-US" dirty="0">
              <a:solidFill>
                <a:srgbClr val="FF00FF"/>
              </a:solidFill>
              <a:latin typeface="Cambria" panose="02040503050406030204" pitchFamily="18" charset="0"/>
              <a:ea typeface="Times New Roman" panose="02020603050405020304" pitchFamily="18" charset="0"/>
            </a:endParaRPr>
          </a:p>
          <a:p>
            <a:pPr marL="180340" indent="180340" algn="justLow" fontAlgn="auto">
              <a:spcAft>
                <a:spcPts val="0"/>
              </a:spcAft>
              <a:defRPr/>
            </a:pPr>
            <a:r>
              <a:rPr lang="fa-IR" sz="3600" dirty="0">
                <a:solidFill>
                  <a:srgbClr val="005317"/>
                </a:solidFill>
                <a:latin typeface="Tahoma" panose="020B0604030504040204" pitchFamily="34" charset="0"/>
                <a:ea typeface="Times New Roman" panose="02020603050405020304" pitchFamily="18" charset="0"/>
              </a:rPr>
              <a:t>و</a:t>
            </a:r>
            <a:r>
              <a:rPr lang="fa-IR" dirty="0">
                <a:solidFill>
                  <a:srgbClr val="005317"/>
                </a:solidFill>
                <a:latin typeface="Tahoma" panose="020B0604030504040204" pitchFamily="34" charset="0"/>
                <a:ea typeface="Times New Roman" panose="02020603050405020304" pitchFamily="18" charset="0"/>
              </a:rPr>
              <a:t>َإِنَّ يُونُسَ لَمِنْ الْمُرْسَلِينَ </a:t>
            </a:r>
            <a:r>
              <a:rPr lang="fa-IR" sz="2400" dirty="0">
                <a:solidFill>
                  <a:srgbClr val="FF0000"/>
                </a:solidFill>
                <a:latin typeface="Taher" panose="00000400000000000000" pitchFamily="2" charset="-78"/>
                <a:ea typeface="Times New Roman" panose="02020603050405020304" pitchFamily="18" charset="0"/>
              </a:rPr>
              <a:t>الصافات: 139</a:t>
            </a:r>
            <a:r>
              <a:rPr lang="fa-IR" dirty="0">
                <a:solidFill>
                  <a:srgbClr val="005317"/>
                </a:solidFill>
                <a:latin typeface="Tahoma" panose="020B0604030504040204" pitchFamily="34" charset="0"/>
                <a:ea typeface="Times New Roman" panose="02020603050405020304" pitchFamily="18" charset="0"/>
              </a:rPr>
              <a:t> إِذْ أَبَقَ إِلَي الْفُلْكِ الْمَشْحُونِ  </a:t>
            </a:r>
            <a:r>
              <a:rPr lang="fa-IR" sz="2400" dirty="0">
                <a:solidFill>
                  <a:srgbClr val="FF0000"/>
                </a:solidFill>
                <a:latin typeface="Taher" panose="00000400000000000000" pitchFamily="2" charset="-78"/>
                <a:ea typeface="Times New Roman" panose="02020603050405020304" pitchFamily="18" charset="0"/>
              </a:rPr>
              <a:t>الصافات: 140</a:t>
            </a:r>
            <a:r>
              <a:rPr lang="fa-IR" dirty="0">
                <a:solidFill>
                  <a:srgbClr val="005317"/>
                </a:solidFill>
                <a:latin typeface="Tahoma" panose="020B0604030504040204" pitchFamily="34" charset="0"/>
                <a:ea typeface="Times New Roman" panose="02020603050405020304" pitchFamily="18" charset="0"/>
              </a:rPr>
              <a:t> فَسَاهَمَ فَكَانَ مِنْ الْمُدْحَضِينَ </a:t>
            </a:r>
            <a:r>
              <a:rPr lang="fa-IR" sz="2400" dirty="0">
                <a:solidFill>
                  <a:srgbClr val="FF0000"/>
                </a:solidFill>
                <a:latin typeface="Taher" panose="00000400000000000000" pitchFamily="2" charset="-78"/>
                <a:ea typeface="Times New Roman" panose="02020603050405020304" pitchFamily="18" charset="0"/>
              </a:rPr>
              <a:t>الصافات: 141</a:t>
            </a:r>
            <a:r>
              <a:rPr lang="fa-IR" dirty="0">
                <a:solidFill>
                  <a:srgbClr val="005317"/>
                </a:solidFill>
                <a:latin typeface="Tahoma" panose="020B0604030504040204" pitchFamily="34" charset="0"/>
                <a:ea typeface="Times New Roman" panose="02020603050405020304" pitchFamily="18" charset="0"/>
              </a:rPr>
              <a:t> فَالْتَقَمَهُ الْحُوتُ وَهُوَ مُلِيمٌ   </a:t>
            </a:r>
            <a:r>
              <a:rPr lang="fa-IR" sz="2400" dirty="0">
                <a:solidFill>
                  <a:srgbClr val="FF0000"/>
                </a:solidFill>
                <a:latin typeface="Taher" panose="00000400000000000000" pitchFamily="2" charset="-78"/>
                <a:ea typeface="Times New Roman" panose="02020603050405020304" pitchFamily="18" charset="0"/>
              </a:rPr>
              <a:t>الصافات: 142</a:t>
            </a:r>
            <a:r>
              <a:rPr lang="fa-IR" dirty="0">
                <a:solidFill>
                  <a:srgbClr val="005317"/>
                </a:solidFill>
                <a:latin typeface="Tahoma" panose="020B0604030504040204" pitchFamily="34" charset="0"/>
                <a:ea typeface="Times New Roman" panose="02020603050405020304" pitchFamily="18" charset="0"/>
              </a:rPr>
              <a:t> فَلَوْلاَ أَنَّهُ كَانَ مِنْ الْمُسَبِّحِينَ</a:t>
            </a:r>
            <a:r>
              <a:rPr lang="fa-IR" sz="2400" dirty="0">
                <a:solidFill>
                  <a:srgbClr val="FF0000"/>
                </a:solidFill>
                <a:latin typeface="Taher" panose="00000400000000000000" pitchFamily="2" charset="-78"/>
                <a:ea typeface="Times New Roman" panose="02020603050405020304" pitchFamily="18" charset="0"/>
              </a:rPr>
              <a:t> الصافات: 143</a:t>
            </a:r>
            <a:r>
              <a:rPr lang="fa-IR" dirty="0">
                <a:solidFill>
                  <a:srgbClr val="005317"/>
                </a:solidFill>
                <a:latin typeface="Tahoma" panose="020B0604030504040204" pitchFamily="34" charset="0"/>
                <a:ea typeface="Times New Roman" panose="02020603050405020304" pitchFamily="18" charset="0"/>
              </a:rPr>
              <a:t> لَلَبِثَ فِي بَطْنِهِ إِلَي يَوْمِ يُبْعَثُونَ  </a:t>
            </a:r>
            <a:r>
              <a:rPr lang="fa-IR" sz="2400" dirty="0">
                <a:solidFill>
                  <a:srgbClr val="FF0000"/>
                </a:solidFill>
                <a:latin typeface="Taher" panose="00000400000000000000" pitchFamily="2" charset="-78"/>
                <a:ea typeface="Times New Roman" panose="02020603050405020304" pitchFamily="18" charset="0"/>
              </a:rPr>
              <a:t>الصافات: 144</a:t>
            </a:r>
            <a:r>
              <a:rPr lang="fa-IR" dirty="0">
                <a:solidFill>
                  <a:srgbClr val="005317"/>
                </a:solidFill>
                <a:latin typeface="Tahoma" panose="020B0604030504040204" pitchFamily="34" charset="0"/>
                <a:ea typeface="Times New Roman" panose="02020603050405020304" pitchFamily="18" charset="0"/>
              </a:rPr>
              <a:t> فَنَبَذْنَاهُ بِالْعَرَاءِ وَهُوَ سَقِيمٌ  </a:t>
            </a:r>
            <a:r>
              <a:rPr lang="fa-IR" sz="2400" dirty="0">
                <a:solidFill>
                  <a:srgbClr val="FF0000"/>
                </a:solidFill>
                <a:latin typeface="Taher" panose="00000400000000000000" pitchFamily="2" charset="-78"/>
                <a:ea typeface="Times New Roman" panose="02020603050405020304" pitchFamily="18" charset="0"/>
              </a:rPr>
              <a:t>الصافات: 145</a:t>
            </a:r>
            <a:r>
              <a:rPr lang="fa-IR" dirty="0">
                <a:solidFill>
                  <a:srgbClr val="005317"/>
                </a:solidFill>
                <a:latin typeface="Tahoma" panose="020B0604030504040204" pitchFamily="34" charset="0"/>
                <a:ea typeface="Times New Roman" panose="02020603050405020304" pitchFamily="18" charset="0"/>
              </a:rPr>
              <a:t> وَأَنْبَتْنَا عَلَيْهِ شَجَرَةً مِنْ يَقْطِين  </a:t>
            </a:r>
            <a:r>
              <a:rPr lang="fa-IR" sz="2400" dirty="0">
                <a:solidFill>
                  <a:srgbClr val="FF0000"/>
                </a:solidFill>
                <a:latin typeface="Taher" panose="00000400000000000000" pitchFamily="2" charset="-78"/>
                <a:ea typeface="Times New Roman" panose="02020603050405020304" pitchFamily="18" charset="0"/>
              </a:rPr>
              <a:t>الصافات: 146</a:t>
            </a:r>
            <a:r>
              <a:rPr lang="fa-IR" dirty="0">
                <a:solidFill>
                  <a:srgbClr val="005317"/>
                </a:solidFill>
                <a:latin typeface="Tahoma" panose="020B0604030504040204" pitchFamily="34" charset="0"/>
                <a:ea typeface="Times New Roman" panose="02020603050405020304" pitchFamily="18" charset="0"/>
              </a:rPr>
              <a:t> </a:t>
            </a:r>
            <a:r>
              <a:rPr lang="fa-IR" dirty="0">
                <a:solidFill>
                  <a:srgbClr val="005317"/>
                </a:solidFill>
                <a:effectLst>
                  <a:glow rad="228600">
                    <a:schemeClr val="accent5">
                      <a:satMod val="175000"/>
                      <a:alpha val="40000"/>
                    </a:schemeClr>
                  </a:glow>
                </a:effectLst>
                <a:latin typeface="Tahoma" panose="020B0604030504040204" pitchFamily="34" charset="0"/>
                <a:ea typeface="Times New Roman" panose="02020603050405020304" pitchFamily="18" charset="0"/>
              </a:rPr>
              <a:t>وَأَرْسَلْنَاهُ إِلَي مِائَةِ أَلْف أَوْ يَزِيدُونَ </a:t>
            </a:r>
            <a:r>
              <a:rPr lang="fa-IR" sz="2400" dirty="0">
                <a:solidFill>
                  <a:srgbClr val="FF0000"/>
                </a:solidFill>
                <a:effectLst>
                  <a:glow rad="228600">
                    <a:schemeClr val="accent5">
                      <a:satMod val="175000"/>
                      <a:alpha val="40000"/>
                    </a:schemeClr>
                  </a:glow>
                </a:effectLst>
                <a:latin typeface="Taher" panose="00000400000000000000" pitchFamily="2" charset="-78"/>
                <a:ea typeface="Times New Roman" panose="02020603050405020304" pitchFamily="18" charset="0"/>
              </a:rPr>
              <a:t> </a:t>
            </a:r>
            <a:r>
              <a:rPr lang="fa-IR" sz="2400" dirty="0">
                <a:solidFill>
                  <a:srgbClr val="FF0000"/>
                </a:solidFill>
                <a:latin typeface="Taher" panose="00000400000000000000" pitchFamily="2" charset="-78"/>
                <a:ea typeface="Times New Roman" panose="02020603050405020304" pitchFamily="18" charset="0"/>
              </a:rPr>
              <a:t>الصافات: 147</a:t>
            </a:r>
            <a:r>
              <a:rPr lang="fa-IR" dirty="0">
                <a:solidFill>
                  <a:srgbClr val="005317"/>
                </a:solidFill>
                <a:latin typeface="Tahoma" panose="020B0604030504040204" pitchFamily="34" charset="0"/>
                <a:ea typeface="Times New Roman" panose="02020603050405020304" pitchFamily="18" charset="0"/>
              </a:rPr>
              <a:t> فَآمَنُوا فَمَتَّعْنَاهُمْ إِلَي حِين. </a:t>
            </a:r>
            <a:r>
              <a:rPr lang="fa-IR" sz="2400" dirty="0">
                <a:solidFill>
                  <a:srgbClr val="FF0000"/>
                </a:solidFill>
                <a:latin typeface="Taher" panose="00000400000000000000" pitchFamily="2" charset="-78"/>
                <a:ea typeface="Times New Roman" panose="02020603050405020304" pitchFamily="18" charset="0"/>
              </a:rPr>
              <a:t> </a:t>
            </a:r>
            <a:r>
              <a:rPr lang="fa-IR" sz="2400" u="sng" dirty="0">
                <a:solidFill>
                  <a:srgbClr val="FF0000"/>
                </a:solidFill>
                <a:latin typeface="Taher" panose="00000400000000000000" pitchFamily="2" charset="-78"/>
                <a:ea typeface="Times New Roman" panose="02020603050405020304" pitchFamily="18" charset="0"/>
                <a:hlinkClick r:id="rId2" action="ppaction://hlinkfile"/>
              </a:rPr>
              <a:t>الصافات: 148</a:t>
            </a:r>
            <a:r>
              <a:rPr lang="fa-IR" u="sng" dirty="0">
                <a:solidFill>
                  <a:srgbClr val="FF0000"/>
                </a:solidFill>
                <a:latin typeface="Tahoma" panose="020B0604030504040204" pitchFamily="34" charset="0"/>
                <a:ea typeface="Times New Roman" panose="02020603050405020304" pitchFamily="18" charset="0"/>
                <a:hlinkClick r:id="rId2" action="ppaction://hlinkfile"/>
              </a:rPr>
              <a:t>..</a:t>
            </a:r>
            <a:r>
              <a:rPr lang="fa-IR" dirty="0">
                <a:solidFill>
                  <a:srgbClr val="005317"/>
                </a:solidFill>
                <a:latin typeface="Tahoma" panose="020B0604030504040204" pitchFamily="34" charset="0"/>
                <a:ea typeface="Times New Roman" panose="02020603050405020304" pitchFamily="18" charset="0"/>
              </a:rPr>
              <a:t> .</a:t>
            </a:r>
          </a:p>
          <a:p>
            <a:pPr fontAlgn="auto">
              <a:spcAft>
                <a:spcPts val="0"/>
              </a:spcAft>
              <a:defRPr/>
            </a:pPr>
            <a:r>
              <a:rPr lang="fa-IR" sz="2600" b="0" dirty="0">
                <a:solidFill>
                  <a:srgbClr val="0000FF"/>
                </a:solidFill>
              </a:rPr>
              <a:t>و يونس از رسولان (ما) است! (139) به خاطر بياور زمانى را كه به سوى كشتى پر (از جمعيّت و بار) فرار كرد. (140) و با آنها قرعه افكند، (و قرعه به نام او افتاد و) مغلوب شد! (141) (او را به دريا افكندند) و ماهى عظيمى او را بلعيد، در حالى كه مستحقّ سرزنش بود! (142) و اگر او از تسبيح كنندگان نبود ... (143) تا روز قيامت در شكم ماهى مى ماند! (144)</a:t>
            </a:r>
          </a:p>
          <a:p>
            <a:pPr fontAlgn="auto">
              <a:spcAft>
                <a:spcPts val="0"/>
              </a:spcAft>
              <a:defRPr/>
            </a:pPr>
            <a:r>
              <a:rPr lang="fa-IR" sz="2600" b="0" dirty="0">
                <a:solidFill>
                  <a:srgbClr val="0000FF"/>
                </a:solidFill>
              </a:rPr>
              <a:t>(به هر حال ما او را رهايى بخشيديم و) او را در يك سرزمين خشك خالى از گياه افكنديم در حالى كه بيمار بود! (145) و بوته كدويى بر او رويانديم (تا در سايه برگهاى پهن و مرطوبش آرامش يابد)! (146) و او را به سوى جمعيّت يكصد هزار نفرى- يا بيشتر- فرستاديم! (147) آنها ايمان آوردند، از اين رو تا مدّت معلومى آنان را از مواهب زندگى بهره مند ساختيم! (148)</a:t>
            </a:r>
            <a:endParaRPr lang="en-US" sz="2600" b="0" dirty="0">
              <a:solidFill>
                <a:srgbClr val="0000FF"/>
              </a:solidFill>
            </a:endParaRPr>
          </a:p>
          <a:p>
            <a:pPr fontAlgn="auto">
              <a:spcAft>
                <a:spcPts val="0"/>
              </a:spcAft>
              <a:defRPr/>
            </a:pPr>
            <a:endParaRPr lang="en-US" sz="2600" b="0" dirty="0">
              <a:solidFill>
                <a:srgbClr val="0000FF"/>
              </a:solidFill>
            </a:endParaRPr>
          </a:p>
          <a:p>
            <a:pPr fontAlgn="auto">
              <a:spcAft>
                <a:spcPts val="0"/>
              </a:spcAft>
              <a:defRPr/>
            </a:pPr>
            <a:endParaRPr lang="fa-IR" b="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نجات حضرت يونس از شكم ماهي</a:t>
            </a:r>
            <a:endParaRPr lang="en-US" dirty="0"/>
          </a:p>
        </p:txBody>
      </p:sp>
      <p:sp>
        <p:nvSpPr>
          <p:cNvPr id="3" name="Content Placeholder 2"/>
          <p:cNvSpPr>
            <a:spLocks noGrp="1"/>
          </p:cNvSpPr>
          <p:nvPr>
            <p:ph idx="1"/>
          </p:nvPr>
        </p:nvSpPr>
        <p:spPr>
          <a:xfrm>
            <a:off x="503238" y="781050"/>
            <a:ext cx="11256962" cy="6076950"/>
          </a:xfrm>
        </p:spPr>
        <p:txBody>
          <a:bodyPr>
            <a:normAutofit/>
          </a:bodyPr>
          <a:lstStyle/>
          <a:p>
            <a:pPr marL="179388">
              <a:spcBef>
                <a:spcPts val="1200"/>
              </a:spcBef>
              <a:spcAft>
                <a:spcPts val="600"/>
              </a:spcAft>
            </a:pPr>
            <a:r>
              <a:rPr lang="fa-IR" altLang="en-US" sz="36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داستان حضرت يونس در سوره قلم</a:t>
            </a:r>
            <a:endParaRPr lang="en-US" altLang="en-US" sz="3600"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endParaRPr>
          </a:p>
          <a:p>
            <a:pPr marL="179388" algn="justLow"/>
            <a:r>
              <a:rPr lang="fa-IR" altLang="en-US" sz="4000" dirty="0" smtClean="0">
                <a:solidFill>
                  <a:srgbClr val="005317"/>
                </a:solidFill>
                <a:latin typeface="Tahoma" panose="020B0604030504040204" pitchFamily="34" charset="0"/>
                <a:ea typeface="Times New Roman" panose="02020603050405020304" pitchFamily="18" charset="0"/>
                <a:cs typeface="Tahoma" panose="020B0604030504040204" pitchFamily="34" charset="0"/>
              </a:rPr>
              <a:t>فَاصْبِرْ لِحُكْمِ رَبِّكَ وَلَا تَكُنْ كَصَاحِبِ الْحُوتِ إِذْ نَادَى وَهُوَ مَكْظُومٌ </a:t>
            </a:r>
            <a:r>
              <a:rPr lang="fa-IR" altLang="en-US" dirty="0" smtClean="0">
                <a:solidFill>
                  <a:srgbClr val="FF0000"/>
                </a:solidFill>
                <a:latin typeface="Taher" panose="00000400000000000000" pitchFamily="2" charset="-78"/>
                <a:ea typeface="Times New Roman" panose="02020603050405020304" pitchFamily="18" charset="0"/>
                <a:cs typeface="Tahoma" panose="020B0604030504040204" pitchFamily="34" charset="0"/>
              </a:rPr>
              <a:t>القلم: 48 </a:t>
            </a:r>
            <a:r>
              <a:rPr lang="fa-IR" altLang="en-US" sz="4000" dirty="0" smtClean="0">
                <a:solidFill>
                  <a:srgbClr val="005317"/>
                </a:solidFill>
                <a:latin typeface="Tahoma" panose="020B0604030504040204" pitchFamily="34" charset="0"/>
                <a:ea typeface="Times New Roman" panose="02020603050405020304" pitchFamily="18" charset="0"/>
                <a:cs typeface="Tahoma" panose="020B0604030504040204" pitchFamily="34" charset="0"/>
              </a:rPr>
              <a:t> لَوْلَا أَنْ تَدَارَكَهُ نِعْمَةٌ مِنْ رَبِّهِ لَنُبِذَ بِالْعَرَاءِ وَهُوَ مَذْمُومٌ </a:t>
            </a:r>
            <a:r>
              <a:rPr lang="fa-IR" altLang="en-US" dirty="0" smtClean="0">
                <a:solidFill>
                  <a:srgbClr val="FF0000"/>
                </a:solidFill>
                <a:latin typeface="Taher" panose="00000400000000000000" pitchFamily="2" charset="-78"/>
                <a:ea typeface="Times New Roman" panose="02020603050405020304" pitchFamily="18" charset="0"/>
                <a:cs typeface="Tahoma" panose="020B0604030504040204" pitchFamily="34" charset="0"/>
              </a:rPr>
              <a:t>القلم:49</a:t>
            </a:r>
            <a:r>
              <a:rPr lang="fa-IR" altLang="en-US" sz="4000" dirty="0" smtClean="0">
                <a:solidFill>
                  <a:srgbClr val="005317"/>
                </a:solidFill>
                <a:latin typeface="Tahoma" panose="020B0604030504040204" pitchFamily="34" charset="0"/>
                <a:ea typeface="Times New Roman" panose="02020603050405020304" pitchFamily="18" charset="0"/>
                <a:cs typeface="Tahoma" panose="020B0604030504040204" pitchFamily="34" charset="0"/>
              </a:rPr>
              <a:t> فَاجْتَبَاهُ رَبُّهُ فَجَعَلَهُ مِنَ الصَّالِحِينَ </a:t>
            </a:r>
            <a:r>
              <a:rPr lang="fa-IR" altLang="en-US" u="sng" dirty="0" smtClean="0">
                <a:solidFill>
                  <a:srgbClr val="FF0000"/>
                </a:solidFill>
                <a:latin typeface="Taher" panose="00000400000000000000" pitchFamily="2" charset="-78"/>
                <a:ea typeface="Times New Roman" panose="02020603050405020304" pitchFamily="18" charset="0"/>
                <a:cs typeface="Tahoma" panose="020B0604030504040204" pitchFamily="34" charset="0"/>
                <a:hlinkClick r:id="rId2" action="ppaction://hlinkfile"/>
              </a:rPr>
              <a:t> القلم:50..</a:t>
            </a:r>
            <a:r>
              <a:rPr lang="fa-IR" altLang="en-US" dirty="0" smtClean="0">
                <a:solidFill>
                  <a:srgbClr val="FF0000"/>
                </a:solidFill>
                <a:latin typeface="Taher" panose="00000400000000000000" pitchFamily="2" charset="-78"/>
                <a:ea typeface="Times New Roman" panose="02020603050405020304" pitchFamily="18" charset="0"/>
                <a:cs typeface="Tahoma" panose="020B0604030504040204" pitchFamily="34" charset="0"/>
              </a:rPr>
              <a:t> .</a:t>
            </a:r>
            <a:endParaRPr lang="en-US" altLang="en-US" dirty="0" smtClean="0">
              <a:solidFill>
                <a:srgbClr val="005317"/>
              </a:solidFill>
              <a:latin typeface="Tahoma" panose="020B0604030504040204" pitchFamily="34" charset="0"/>
              <a:ea typeface="Times New Roman" panose="02020603050405020304" pitchFamily="18" charset="0"/>
              <a:cs typeface="Tahoma" panose="020B0604030504040204" pitchFamily="34" charset="0"/>
            </a:endParaRPr>
          </a:p>
          <a:p>
            <a:pPr marL="179388" algn="r"/>
            <a:r>
              <a:rPr lang="fa-IR" altLang="en-US" b="0" dirty="0" smtClean="0">
                <a:solidFill>
                  <a:srgbClr val="0000FF"/>
                </a:solidFill>
                <a:ea typeface="Times New Roman" panose="02020603050405020304" pitchFamily="18" charset="0"/>
              </a:rPr>
              <a:t>اكنون كه چنين است صبر كن و منتظر فرمان پروردگارت باش، و مانند صاحب ماهي [= يونس ] مباش (كه در تقاضاي مجازات قومش عجله كرد و گرفتار مجازات ترك اولي شد) در آن زمان كه با نهايت اندوه خدا را خواند.و اگر رحمت خدا به ياريش نيامده بود، (از شكم ماهي) بيرون افكنده مي شد در حالي كه نكوهيده بود. ولي پروردگارش او را برگزيد و از صالحان قرار داد!</a:t>
            </a:r>
            <a:endParaRPr lang="en-US" altLang="en-US" b="0" dirty="0" smtClean="0">
              <a:solidFill>
                <a:srgbClr val="0000FF"/>
              </a:solidFill>
              <a:ea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نجات حضرت يونس از شكم ماهي</a:t>
            </a:r>
            <a:endParaRPr lang="en-US" dirty="0"/>
          </a:p>
        </p:txBody>
      </p:sp>
      <p:sp>
        <p:nvSpPr>
          <p:cNvPr id="82947"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fa-IR" altLang="en-US" sz="2800" u="sng" dirty="0" smtClean="0">
                <a:solidFill>
                  <a:srgbClr val="FF00FF"/>
                </a:solidFill>
                <a:latin typeface="Cambria" panose="02040503050406030204" pitchFamily="18" charset="0"/>
                <a:cs typeface="Tahoma" panose="020B0604030504040204" pitchFamily="34" charset="0"/>
              </a:rPr>
              <a:t>اقوال مفسران در قضيه حضرت يونس</a:t>
            </a:r>
            <a:endParaRPr lang="en-US" altLang="en-US" sz="2800" u="sng" dirty="0" smtClean="0">
              <a:solidFill>
                <a:srgbClr val="FF00FF"/>
              </a:solidFill>
              <a:latin typeface="Cambria" panose="02040503050406030204" pitchFamily="18" charset="0"/>
              <a:cs typeface="Tahoma" panose="020B0604030504040204" pitchFamily="34" charset="0"/>
            </a:endParaRPr>
          </a:p>
          <a:p>
            <a:r>
              <a:rPr lang="fa-IR" altLang="en-US" dirty="0" smtClean="0"/>
              <a:t>قال الشيخ الطبرسي: وبقاؤه في بطن الحوت حيا ، معجزة له ( فاستجبنا له ونجيناه من الغم ) أي : من بطن الحوت ( وكذلك ننجي المؤمنين ) أي : ننجيهم إذا دعونا به ، كما أنجينا ذا النون .</a:t>
            </a:r>
            <a:endParaRPr lang="en-US" altLang="en-US" dirty="0" smtClean="0"/>
          </a:p>
          <a:p>
            <a:r>
              <a:rPr lang="fa-IR" altLang="en-US" u="sng" dirty="0" smtClean="0">
                <a:hlinkClick r:id="rId2" action="ppaction://hlinkfile"/>
              </a:rPr>
              <a:t>تفسير مجمع البيان  ج 7 ص 109.</a:t>
            </a:r>
            <a:endParaRPr lang="fa-IR" altLang="en-US" u="sng" dirty="0" smtClean="0"/>
          </a:p>
          <a:p>
            <a:r>
              <a:rPr lang="fa-IR" altLang="en-US" dirty="0" smtClean="0"/>
              <a:t>قال الفيض الكاشاني: فاستجبنا له ونجيناه من الغم بأن قذفه الحوت إلى‌ الساحل وأنبت الله عليه شجرة من يقطين.</a:t>
            </a:r>
            <a:endParaRPr lang="en-US" altLang="en-US" dirty="0" smtClean="0"/>
          </a:p>
          <a:p>
            <a:r>
              <a:rPr lang="fa-IR" altLang="en-US" u="sng" dirty="0" smtClean="0">
                <a:hlinkClick r:id="rId3" action="ppaction://hlinkfile"/>
              </a:rPr>
              <a:t>التفسير الصافي   ج 3 ص 352</a:t>
            </a:r>
            <a:endParaRPr lang="fa-IR" alt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نسب وبيوگرافي احمد </a:t>
            </a:r>
            <a:r>
              <a:rPr lang="fa-IR" dirty="0" smtClean="0"/>
              <a:t>الحسن</a:t>
            </a:r>
            <a:endParaRPr lang="en-US" dirty="0"/>
          </a:p>
        </p:txBody>
      </p:sp>
      <p:sp>
        <p:nvSpPr>
          <p:cNvPr id="3" name="Content Placeholder 2"/>
          <p:cNvSpPr>
            <a:spLocks noGrp="1"/>
          </p:cNvSpPr>
          <p:nvPr>
            <p:ph idx="1"/>
          </p:nvPr>
        </p:nvSpPr>
        <p:spPr>
          <a:xfrm>
            <a:off x="503728" y="781676"/>
            <a:ext cx="11256901" cy="6607764"/>
          </a:xfrm>
        </p:spPr>
        <p:txBody>
          <a:bodyPr rtlCol="0">
            <a:normAutofit/>
          </a:bodyPr>
          <a:lstStyle/>
          <a:p>
            <a:pPr fontAlgn="auto">
              <a:spcAft>
                <a:spcPts val="0"/>
              </a:spcAft>
              <a:defRPr/>
            </a:pPr>
            <a:r>
              <a:rPr lang="fa-IR" sz="3600" dirty="0">
                <a:ln>
                  <a:solidFill>
                    <a:srgbClr val="FF0000"/>
                  </a:solidFill>
                </a:ln>
                <a:solidFill>
                  <a:srgbClr val="0000CC"/>
                </a:solidFill>
                <a:cs typeface="Tahoma" panose="020B0604030504040204" pitchFamily="34" charset="0"/>
              </a:rPr>
              <a:t>استدلال </a:t>
            </a:r>
            <a:r>
              <a:rPr lang="fa-IR" sz="3600" dirty="0" smtClean="0">
                <a:ln>
                  <a:solidFill>
                    <a:srgbClr val="FF0000"/>
                  </a:solidFill>
                </a:ln>
                <a:solidFill>
                  <a:srgbClr val="0000CC"/>
                </a:solidFill>
                <a:cs typeface="Tahoma" panose="020B0604030504040204" pitchFamily="34" charset="0"/>
              </a:rPr>
              <a:t>فتحيه </a:t>
            </a:r>
            <a:r>
              <a:rPr lang="fa-IR" sz="3600" dirty="0">
                <a:ln>
                  <a:solidFill>
                    <a:srgbClr val="FF0000"/>
                  </a:solidFill>
                </a:ln>
                <a:solidFill>
                  <a:srgbClr val="0000CC"/>
                </a:solidFill>
                <a:cs typeface="Tahoma" panose="020B0604030504040204" pitchFamily="34" charset="0"/>
              </a:rPr>
              <a:t>به روايت حضرت امير </a:t>
            </a:r>
            <a:r>
              <a:rPr lang="fa-IR" sz="3600" dirty="0" smtClean="0">
                <a:ln>
                  <a:solidFill>
                    <a:srgbClr val="FF0000"/>
                  </a:solidFill>
                </a:ln>
                <a:solidFill>
                  <a:srgbClr val="0000CC"/>
                </a:solidFill>
                <a:cs typeface="Tahoma" panose="020B0604030504040204" pitchFamily="34" charset="0"/>
              </a:rPr>
              <a:t>(علیه السلام) </a:t>
            </a:r>
            <a:endParaRPr lang="fa-IR" sz="3600" dirty="0">
              <a:ln>
                <a:solidFill>
                  <a:srgbClr val="FF0000"/>
                </a:solidFill>
              </a:ln>
              <a:solidFill>
                <a:srgbClr val="0000CC"/>
              </a:solidFill>
              <a:cs typeface="Tahoma" panose="020B0604030504040204" pitchFamily="34" charset="0"/>
            </a:endParaRPr>
          </a:p>
          <a:p>
            <a:pPr fontAlgn="auto">
              <a:spcAft>
                <a:spcPts val="0"/>
              </a:spcAft>
              <a:defRPr/>
            </a:pPr>
            <a:r>
              <a:rPr lang="fa-IR" b="0" dirty="0"/>
              <a:t>علي (عليه السلام) در مورد او مي‌فرمايد: </a:t>
            </a:r>
            <a:r>
              <a:rPr lang="fa-IR" dirty="0"/>
              <a:t>«بَعَثَ اللَّهُ عَلَيهَا عَبْداً عَسْفاً خَامِلًا أَصْلُهُ يکونُ النَّصْرُ مَعَه»</a:t>
            </a:r>
            <a:endParaRPr lang="en-US" dirty="0"/>
          </a:p>
          <a:p>
            <a:pPr fontAlgn="auto">
              <a:spcAft>
                <a:spcPts val="0"/>
              </a:spcAft>
              <a:defRPr/>
            </a:pPr>
            <a:r>
              <a:rPr lang="fa-IR" b="0" dirty="0"/>
              <a:t>خداوند بنده‌اي خشمگين و انتقام گيرنده را مي‌فرستد که </a:t>
            </a:r>
            <a:r>
              <a:rPr lang="fa-IR" b="0" dirty="0">
                <a:ln>
                  <a:solidFill>
                    <a:srgbClr val="FF0000"/>
                  </a:solidFill>
                </a:ln>
              </a:rPr>
              <a:t>اصل او مجهول </a:t>
            </a:r>
            <a:r>
              <a:rPr lang="fa-IR" b="0" dirty="0"/>
              <a:t>است.</a:t>
            </a:r>
            <a:endParaRPr lang="en-US" dirty="0"/>
          </a:p>
          <a:p>
            <a:pPr fontAlgn="auto">
              <a:spcAft>
                <a:spcPts val="0"/>
              </a:spcAft>
              <a:defRPr/>
            </a:pPr>
            <a:r>
              <a:rPr lang="ar-SA" u="sng" dirty="0">
                <a:hlinkClick r:id="rId2" action="ppaction://hlinkfile"/>
              </a:rPr>
              <a:t>بحار الأنوار ج 52، ص 233، ح 96.</a:t>
            </a:r>
            <a:r>
              <a:rPr lang="fa-IR" u="sng" dirty="0">
                <a:hlinkClick r:id="rId2" action="ppaction://hlinkfile"/>
              </a:rPr>
              <a:t>.</a:t>
            </a:r>
            <a:r>
              <a:rPr lang="ar-SA" dirty="0"/>
              <a:t> </a:t>
            </a:r>
            <a:r>
              <a:rPr lang="fa-IR" dirty="0"/>
              <a:t>.</a:t>
            </a:r>
          </a:p>
          <a:p>
            <a:pPr fontAlgn="auto">
              <a:spcAft>
                <a:spcPts val="0"/>
              </a:spcAft>
              <a:defRPr/>
            </a:pPr>
            <a:r>
              <a:rPr lang="fa-IR" b="0" dirty="0"/>
              <a:t>اين روايت به اين معناست که </a:t>
            </a:r>
            <a:r>
              <a:rPr lang="fa-IR" b="0" dirty="0">
                <a:ln>
                  <a:solidFill>
                    <a:srgbClr val="FF0000"/>
                  </a:solidFill>
                </a:ln>
              </a:rPr>
              <a:t>اصل «يماني» مجهول </a:t>
            </a:r>
            <a:r>
              <a:rPr lang="fa-IR" b="0" dirty="0"/>
              <a:t>است.</a:t>
            </a:r>
            <a:endParaRPr lang="en-US" dirty="0"/>
          </a:p>
          <a:p>
            <a:pPr fontAlgn="auto">
              <a:spcAft>
                <a:spcPts val="0"/>
              </a:spcAft>
              <a:defRPr/>
            </a:pPr>
            <a:r>
              <a:rPr lang="fa-IR" sz="5400" u="sng" dirty="0">
                <a:ln>
                  <a:solidFill>
                    <a:srgbClr val="FF0000"/>
                  </a:solidFill>
                </a:ln>
                <a:hlinkClick r:id="rId3" action="ppaction://hlinkfile"/>
              </a:rPr>
              <a:t>كليپ فتحيه در پاسخ از نسب احمد الحسن..</a:t>
            </a:r>
            <a:r>
              <a:rPr lang="fa-IR" sz="5400" b="0" dirty="0">
                <a:ln>
                  <a:solidFill>
                    <a:srgbClr val="FF0000"/>
                  </a:solidFill>
                </a:ln>
              </a:rPr>
              <a:t> .</a:t>
            </a:r>
            <a:endParaRPr lang="en-US" sz="5400" dirty="0">
              <a:ln>
                <a:solidFill>
                  <a:srgbClr val="FF0000"/>
                </a:solidFill>
              </a:ln>
            </a:endParaRPr>
          </a:p>
          <a:p>
            <a:pPr fontAlgn="auto">
              <a:spcAft>
                <a:spcPts val="0"/>
              </a:spcAft>
              <a:defRPr/>
            </a:pPr>
            <a:endParaRPr lang="en-US" dirty="0"/>
          </a:p>
          <a:p>
            <a:pPr fontAlgn="auto">
              <a:spcAft>
                <a:spcPts val="0"/>
              </a:spcAft>
              <a:defRPr/>
            </a:pPr>
            <a:endParaRPr lang="fa-I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نجات حضرت يونس از شكم ماهي</a:t>
            </a:r>
            <a:endParaRPr lang="en-US" dirty="0"/>
          </a:p>
        </p:txBody>
      </p:sp>
      <p:sp>
        <p:nvSpPr>
          <p:cNvPr id="83971"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fa-IR" altLang="en-US" smtClean="0"/>
              <a:t>قال محمد جواد مغنية: قال المفسرون : ان يونس خرج من بطن الحوت كالفرخ الممتعط ، وان اللَّه أنبت عليه شجرة من يقطين يستظل بها ، وذلك حيث يقول عز من قائل : « فَلَوْ لا أَنَّهُ كانَ مِنَ الْمُسَبِّحِينَ لَلَبِثَ فِي بَطْنِهِ إِلى‌ يَوْمِ يُبْعَثُونَ فَنَبَذْناهُ بِالْعَراءِ - أي في مكان خال من النبات - وهُوَ سَقِيمٌ وأَنْبَتْنا عَلَيْهِ شَجَرَةً مِنْ يَقْطِينٍ - 146 الصافات » .</a:t>
            </a:r>
            <a:endParaRPr lang="en-US" altLang="en-US" smtClean="0"/>
          </a:p>
          <a:p>
            <a:r>
              <a:rPr lang="fa-IR" altLang="en-US" u="sng" smtClean="0">
                <a:hlinkClick r:id="rId2" action="ppaction://hlinkfile"/>
              </a:rPr>
              <a:t>التفسير الكاشف   ج 4 ص 194.</a:t>
            </a:r>
            <a:endParaRPr lang="fa-IR" altLang="en-US"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نجات حضرت يونس از شكم ماهي</a:t>
            </a:r>
            <a:endParaRPr lang="en-US" dirty="0"/>
          </a:p>
        </p:txBody>
      </p:sp>
      <p:sp>
        <p:nvSpPr>
          <p:cNvPr id="84995"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fa-IR" altLang="en-US" sz="2800" u="sng" dirty="0" smtClean="0">
                <a:solidFill>
                  <a:srgbClr val="FF00FF"/>
                </a:solidFill>
                <a:latin typeface="Cambria" panose="02040503050406030204" pitchFamily="18" charset="0"/>
                <a:cs typeface="Tahoma" panose="020B0604030504040204" pitchFamily="34" charset="0"/>
              </a:rPr>
              <a:t>كلام السيد الطباطبائي في قصة يونس</a:t>
            </a:r>
            <a:endParaRPr lang="en-US" altLang="en-US" sz="2800" u="sng" dirty="0" smtClean="0">
              <a:solidFill>
                <a:srgbClr val="FF00FF"/>
              </a:solidFill>
              <a:latin typeface="Cambria" panose="02040503050406030204" pitchFamily="18" charset="0"/>
              <a:cs typeface="Tahoma" panose="020B0604030504040204" pitchFamily="34" charset="0"/>
            </a:endParaRPr>
          </a:p>
          <a:p>
            <a:r>
              <a:rPr lang="fa-IR" altLang="en-US" dirty="0" smtClean="0"/>
              <a:t>وأن المراد بيوم يبعثون النفخة الأولى التي فيها يموت الخلائق أو النفخة الثانية أو التأجيل بيوم القيامة كناية عن طول اللبث .</a:t>
            </a:r>
            <a:endParaRPr lang="en-US" altLang="en-US" dirty="0" smtClean="0"/>
          </a:p>
          <a:p>
            <a:r>
              <a:rPr lang="fa-IR" altLang="en-US" dirty="0" smtClean="0"/>
              <a:t>قوله تعالى : " فنبذناه بالعراء وهو سقيم " النبذ طرح الشئ والرمي به ، والعراء المكان الذي لا سترة فيه يستظل بها من سقف أو خباء أو شجر . والمعنى على ما يعطيه السياق أنه صار من المسبحين فأخرجناه من بطن الحوت وطرحناه خارج الماء في أرض لا ظل فيها يستظل به وهو سقيم .</a:t>
            </a:r>
            <a:endParaRPr lang="en-US" altLang="en-US" dirty="0" smtClean="0"/>
          </a:p>
          <a:p>
            <a:r>
              <a:rPr lang="fa-IR" altLang="en-US" u="sng" dirty="0" smtClean="0">
                <a:hlinkClick r:id="rId2" action="ppaction://hlinkfile"/>
              </a:rPr>
              <a:t>تفسير الميزان  ج 17 ص 164.</a:t>
            </a:r>
            <a:r>
              <a:rPr lang="fa-IR" altLang="en-US" dirty="0" smtClean="0"/>
              <a:t>...</a:t>
            </a:r>
            <a:endParaRPr lang="en-US" altLang="en-US" dirty="0" smtClean="0"/>
          </a:p>
          <a:p>
            <a:endParaRPr lang="fa-IR" alt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نجات حضرت يونس از شكم ماهي</a:t>
            </a:r>
            <a:endParaRPr lang="en-US" dirty="0"/>
          </a:p>
        </p:txBody>
      </p:sp>
      <p:sp>
        <p:nvSpPr>
          <p:cNvPr id="86019"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fa-IR" altLang="en-US" dirty="0" smtClean="0"/>
              <a:t>قال السيد الطباطبائي: ثم أن الله سبحانه حفظه حيا سويا في بطنه أياما وليالي ويونس عليه السلام يعلم أنها بلية ابتلاه الله بها مؤاخذة بما فعل وهو ينادي في بطنه أن " لا إله إلا أنت سبحانك إني كنت من الظالمين " . فاستجاب الله له فأمر الحوت أن يلفظه فنبذه بالعراء وهو سقيم فأنبت الله سبحانه عليه شجرة من يقطين يستظل بأوراقها ثم لما استقامت حاله أرسله إلى قومه فلبوا دعوته وآمنوا به فمتعهم الله إلى حين .</a:t>
            </a:r>
            <a:endParaRPr lang="en-US" altLang="en-US" dirty="0" smtClean="0"/>
          </a:p>
          <a:p>
            <a:r>
              <a:rPr lang="fa-IR" altLang="en-US" u="sng" dirty="0" smtClean="0">
                <a:hlinkClick r:id="rId2" action="ppaction://hlinkfile"/>
              </a:rPr>
              <a:t>تفسير الميزان  ج 17 ص 167.</a:t>
            </a:r>
            <a:endParaRPr lang="fa-IR" altLang="en-US" u="sng" dirty="0" smtClean="0"/>
          </a:p>
          <a:p>
            <a:endParaRPr lang="fa-IR" altLang="en-US" u="sng" dirty="0" smtClean="0"/>
          </a:p>
          <a:p>
            <a:r>
              <a:rPr lang="fa-IR" altLang="en-US" sz="2800" u="sng" dirty="0" smtClean="0">
                <a:solidFill>
                  <a:srgbClr val="FF00FF"/>
                </a:solidFill>
                <a:latin typeface="Cambria" panose="02040503050406030204" pitchFamily="18" charset="0"/>
                <a:cs typeface="Tahoma" panose="020B0604030504040204" pitchFamily="34" charset="0"/>
              </a:rPr>
              <a:t>سخن آيت الله العظمي مكارم در قضيه حضرت يونس</a:t>
            </a:r>
            <a:endParaRPr lang="en-US" altLang="en-US" sz="2800" u="sng" dirty="0" smtClean="0">
              <a:solidFill>
                <a:srgbClr val="FF00FF"/>
              </a:solidFill>
              <a:latin typeface="Cambria" panose="02040503050406030204" pitchFamily="18" charset="0"/>
              <a:cs typeface="Tahoma" panose="020B0604030504040204" pitchFamily="34" charset="0"/>
            </a:endParaRPr>
          </a:p>
          <a:p>
            <a:r>
              <a:rPr lang="fa-IR" altLang="en-US" u="sng" dirty="0" smtClean="0">
                <a:hlinkClick r:id="rId3" action="ppaction://hlinkfile"/>
              </a:rPr>
              <a:t>تفسير نمونه  ج 19 ص 157..</a:t>
            </a:r>
            <a:r>
              <a:rPr lang="fa-IR" altLang="en-US" dirty="0" smtClean="0"/>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جائگاه حضرت يونس در روايات ائمه (ع) </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fontAlgn="auto">
              <a:spcAft>
                <a:spcPts val="0"/>
              </a:spcAft>
              <a:defRPr/>
            </a:pPr>
            <a:r>
              <a:rPr lang="fa-IR" dirty="0"/>
              <a:t>عن الإمام الباقر (ع) ....فَقَالَ عَزَّ وَ جَلَّ فِي بُيُوتٍ أَذِنَ اللَّهُ أَنْ تُرْفَعَ وَ هِيَ بُيُوتَاتُ الْأَنْبِيَاءِ وَ الرُّسُلِ وَ الْحُكَمَاءِ وَ أَئِمَّةِ الْهُدَى فَهَذَا بَيَانُ عُرْوَةِ الْإِيمَانِ الَّتِي نَجَا بِهَا مَنْ نَجَا قَبْلَكُمْ وَ بِهَا يَنْجُو مَنْ يَتَّبِعُ الْأَئِمَّةَ وَ قَالَ اللَّهُ عَزَّ وَ جَلَّ فِي كِتَابِهِ وَ نُوحاً هَدَيْنا مِنْ قَبْلُ وَ مِنْ ذُرِّيَّتِهِ داوُدَ وَ سُلَيْمانَ وَ أَيُّوبَ وَ يُوسُفَ وَ مُوسى‏ وَ هارُونَ وَ كَذلِكَ نَجْزِي الْمُحْسِنِينَ وَ زَكَرِيَّا وَ يَحْيى‏ وَ عِيسى‏ وَ إِلْياسَ كُلٌّ مِنَ الصَّالِحِينَ وَ إِسْماعِيلَ وَ الْيَسَعَ </a:t>
            </a:r>
            <a:r>
              <a:rPr lang="fa-IR" dirty="0">
                <a:ln>
                  <a:solidFill>
                    <a:srgbClr val="FF0000"/>
                  </a:solidFill>
                </a:ln>
              </a:rPr>
              <a:t>وَ يُونُسَ وَ لُوطاً وَ كلًّا فَضَّلْنا عَلَى الْعالَمِينَ </a:t>
            </a:r>
            <a:r>
              <a:rPr lang="fa-IR" dirty="0"/>
              <a:t>وَ مِنْ آبائِهِمْ وَ ذُرِّيَّاتِهِمْ وَ إِخْوانِهِمْ وَ اجْتَبَيْناهُمْ وَ هَدَيْناهُمْ إِلى‏ صِراطٍ مُسْتَقِيمٍ أُولئِكَ الَّذِينَ آتَيْناهُمُ الْكِتابَ وَ الْحُكْمَ وَ النُّبُوَّةَ فَإِنْ يَكْفُرْ بِها هؤُلاءِ فَقَدْ وَكَّلْنا بِها قَوْماً لَيْسُوا بِها بِكافِرِينَ فَإِنَّهُ وَكَّلَ بِالْفُضَّلِ مِنْ أَهْلِ بَيْتِهِ-</a:t>
            </a:r>
            <a:endParaRPr lang="en-US" dirty="0"/>
          </a:p>
          <a:p>
            <a:pPr fontAlgn="auto">
              <a:spcAft>
                <a:spcPts val="0"/>
              </a:spcAft>
              <a:defRPr/>
            </a:pPr>
            <a:r>
              <a:rPr lang="fa-IR" u="sng" dirty="0">
                <a:hlinkClick r:id="rId2" action="ppaction://hlinkfile"/>
              </a:rPr>
              <a:t>کمال الدين و تمام النعمه شيخ صدوق ص218</a:t>
            </a:r>
            <a:r>
              <a:rPr lang="fa-IR" dirty="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جائگاه حضرت يونس در روايات ائمه (ع) </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fontAlgn="auto">
              <a:spcAft>
                <a:spcPts val="0"/>
              </a:spcAft>
              <a:defRPr/>
            </a:pPr>
            <a:r>
              <a:rPr lang="fa-IR" dirty="0"/>
              <a:t>عَنْ جَمِيل قَالَ‏ قَالَ لِي أَبُو عَبْدِ اللَّهِ </a:t>
            </a:r>
            <a:r>
              <a:rPr lang="fa-IR" dirty="0" smtClean="0"/>
              <a:t>مَا </a:t>
            </a:r>
            <a:r>
              <a:rPr lang="fa-IR" dirty="0"/>
              <a:t>رَدَّ اللَّهُ الْعَذَابَ إِلَّا عَنْ قَوْمِ يُونُسَ ... الْحُوتُ الَّذِي حُبِسَ يُونُسُ فِي بَطْنِهِ- فَدَخَلَ فِي بَحْرِ الْقُلْزُمِ ثُمَّ خَرَجَ إِلَى بَحْرِ مِصْرَ ثُمَّ دَخَلَ فِي بَحْرِ طَبَرِسْتَانَ ثُمَّ خَرَجَ فِي دِجْلَةَ الْغَوْرَاءِ. ثُمَّ مَرَّتْ بِهِ تَحْتَ الْأَرْضِ </a:t>
            </a:r>
            <a:r>
              <a:rPr lang="fa-IR" dirty="0">
                <a:ln>
                  <a:solidFill>
                    <a:srgbClr val="FF0000"/>
                  </a:solidFill>
                </a:ln>
              </a:rPr>
              <a:t>حَتَّى لَحِقَتْ بِقَارُونَ </a:t>
            </a:r>
          </a:p>
          <a:p>
            <a:pPr fontAlgn="auto">
              <a:spcAft>
                <a:spcPts val="0"/>
              </a:spcAft>
              <a:defRPr/>
            </a:pPr>
            <a:r>
              <a:rPr lang="en-US" dirty="0"/>
              <a:t> </a:t>
            </a:r>
            <a:r>
              <a:rPr lang="fa-IR" dirty="0">
                <a:ln>
                  <a:solidFill>
                    <a:srgbClr val="FF0000"/>
                  </a:solidFill>
                </a:ln>
              </a:rPr>
              <a:t>وَأَمَرَ الْحُوتَ أَنْ تَلْفِظَهُ فَلَفَظَتْهُ عَلَى سَاحِلِ الْبَحْرِ- </a:t>
            </a:r>
            <a:r>
              <a:rPr lang="fa-IR" dirty="0"/>
              <a:t>وَقَدْ ذَهَبَ جِلْدُهُ وَلَحْمُهُ وَأَنْبَتَ اللَّهُ‏ عَلَيْهِ شَجَرَةً مِنْ يَقْطِينٍ‏ وَهِيَ الدُّبَّاءُ فَأَظَلَّتْهُ مِنَ الشَّمْسِ فَشَكَرَ، ثُمَّ أَمَرَ اللَّهُ الشَّجَرَةَ- فَتَنَحَّتْ عَنْهُ وَوَقَعَ الشَّمْسُ عَلَيْهِ فَجَزِعَ- فَأَوْحَى اللَّهُ إِلَيْهِ يَا يُونُسُ لِمَ لَمْ تَرْحَمْ مِائَةَ أَلْفٍ‏ أَوْ يَزِيدُونَ‏ وَأَنْتَ تَجْزَعُ مِنْ أَلَمِ سَاعَةٍ- فَقَالَ يَا رَبِّ عَفْوَكَ عَفْوَكَ، فَرَدَّ اللَّهُ عَلَيْهِ بَدَنَهُ </a:t>
            </a:r>
            <a:r>
              <a:rPr lang="fa-IR" dirty="0">
                <a:ln>
                  <a:solidFill>
                    <a:srgbClr val="FF0000"/>
                  </a:solidFill>
                </a:ln>
              </a:rPr>
              <a:t>وَرَجَعَ إِلَى قَوْمِهِ وَآمَنُوا بِهِ‏</a:t>
            </a:r>
            <a:endParaRPr lang="en-US" dirty="0">
              <a:ln>
                <a:solidFill>
                  <a:srgbClr val="FF0000"/>
                </a:solidFill>
              </a:ln>
            </a:endParaRPr>
          </a:p>
          <a:p>
            <a:pPr fontAlgn="auto">
              <a:spcAft>
                <a:spcPts val="0"/>
              </a:spcAft>
              <a:defRPr/>
            </a:pPr>
            <a:r>
              <a:rPr lang="fa-IR" u="sng" dirty="0">
                <a:hlinkClick r:id="rId2" action="ppaction://hlinkfile"/>
              </a:rPr>
              <a:t>تفسير القمي، ج‏1، ص: 317</a:t>
            </a:r>
            <a:r>
              <a:rPr lang="fa-IR" dirty="0"/>
              <a:t>...</a:t>
            </a:r>
            <a:endParaRPr lang="en-US" dirty="0"/>
          </a:p>
          <a:p>
            <a:pPr fontAlgn="auto">
              <a:spcAft>
                <a:spcPts val="0"/>
              </a:spcAft>
              <a:defRPr/>
            </a:pPr>
            <a:endParaRPr lang="fa-I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جائگاه حضرت يونس در روايات ائمه (ع) </a:t>
            </a:r>
            <a:endParaRPr lang="en-US" dirty="0"/>
          </a:p>
        </p:txBody>
      </p:sp>
      <p:sp>
        <p:nvSpPr>
          <p:cNvPr id="89091"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fa-IR" altLang="en-US" dirty="0" smtClean="0"/>
              <a:t>عَنْ أَبِي جَعْفَرٍ قَالَ‏ لَبِثَ يُونُسُ فِي بَطْنِ الْحُوتِ ثَلَاثَةَ أَيَّامٍ- وَ نَادَى‏ فِي الظُّلُماتِ‏ ظُلْمَةِ بَطْنِ الْحُوتِ وَ ظُلْمَةِ اللَّيْلِ وَ ظُلْمَةِ الْبَحْرِ أَنْ لا إِلهَ إِلَّا أَنْتَ سُبْحانَكَ‏ [تُبْتُ إِلَيْكَ‏] إِنِّي كُنْتُ مِنَ الظَّالِمِينَ‏، فَاسْتَجَابَ اللَّهُ لَهُ فَأَخْرَجَهُ الْحُوتُ إِلَى السَّاحِلِ- ثُمَّ قَذَفَهُ فَأَلْقَاهُ بِالسَّاحِلِ- وَ أَنْبَتَ اللَّهُ‏ عَلَيْهِ شَجَرَةً مِنْ يَقْطِينٍ‏ </a:t>
            </a:r>
          </a:p>
          <a:p>
            <a:r>
              <a:rPr lang="fa-IR" altLang="en-US" dirty="0" smtClean="0"/>
              <a:t> قَالَ يَا يُونُسُ أَ حَزِنْتَ لِشَجَرَةٍ لَمْ تَزْرَعْهَا- وَ لَمْ تَسْقِهَا وَ لَمْ تَعْيَ بِهَا- أَنْ يَبِسَتْ حِينَ اسْتَغْنَيْتَ عَنْهَا- وَ لَمْ تَحْزَنْ لِأَهْلِ نَيْنَوَى أَكْثَرَ مِنْ مِائَةِ أَلْفٍ- أَرَدْتَ أَنْ يَنْزِلَ عَلَيْهِمُ الْعَذَابُ- إِنَّ أَهْلَ نَيْنَوَى قَدْ آمَنُوا وَ اتَّقَوْا فَارْجِعْ إِلَيْهِمْ، فَانْطَلَقَ يُونُسُ إِلَى قَوْمِهِ</a:t>
            </a:r>
          </a:p>
          <a:p>
            <a:r>
              <a:rPr lang="fa-IR" altLang="en-US" u="sng" dirty="0" smtClean="0">
                <a:hlinkClick r:id="rId2" action="ppaction://hlinkfile"/>
              </a:rPr>
              <a:t>تفسير القمي، ج‏1، ص: 319..</a:t>
            </a:r>
            <a:r>
              <a:rPr lang="fa-IR" altLang="en-US" dirty="0" smtClean="0"/>
              <a:t>...</a:t>
            </a:r>
            <a:endParaRPr lang="en-US" altLang="en-US" dirty="0" smtClean="0"/>
          </a:p>
          <a:p>
            <a:endParaRPr lang="fa-IR" altLang="en-US"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احمد الحسن و نجات حضرت يونس</a:t>
            </a:r>
            <a:endParaRPr lang="en-US" dirty="0"/>
          </a:p>
        </p:txBody>
      </p:sp>
      <p:sp>
        <p:nvSpPr>
          <p:cNvPr id="3" name="Content Placeholder 2"/>
          <p:cNvSpPr>
            <a:spLocks noGrp="1"/>
          </p:cNvSpPr>
          <p:nvPr>
            <p:ph idx="1"/>
          </p:nvPr>
        </p:nvSpPr>
        <p:spPr>
          <a:xfrm>
            <a:off x="503238" y="781050"/>
            <a:ext cx="11256962" cy="6076950"/>
          </a:xfrm>
        </p:spPr>
        <p:txBody>
          <a:bodyPr rtlCol="0">
            <a:normAutofit/>
          </a:bodyPr>
          <a:lstStyle/>
          <a:p>
            <a:pPr marL="180340" fontAlgn="auto">
              <a:spcBef>
                <a:spcPts val="1200"/>
              </a:spcBef>
              <a:spcAft>
                <a:spcPts val="600"/>
              </a:spcAft>
              <a:defRPr/>
            </a:pPr>
            <a:r>
              <a:rPr lang="fa-IR" dirty="0">
                <a:solidFill>
                  <a:srgbClr val="FF00FF"/>
                </a:solidFill>
                <a:latin typeface="Cambria" panose="02040503050406030204" pitchFamily="18" charset="0"/>
                <a:ea typeface="Times New Roman" panose="02020603050405020304" pitchFamily="18" charset="0"/>
                <a:cs typeface="Tahoma" panose="020B0604030504040204" pitchFamily="34" charset="0"/>
              </a:rPr>
              <a:t>احمد الحسن و نجات حضرت يونس</a:t>
            </a:r>
            <a:endParaRPr lang="en-US" dirty="0">
              <a:solidFill>
                <a:srgbClr val="FF00FF"/>
              </a:solidFill>
              <a:latin typeface="Cambria" panose="02040503050406030204" pitchFamily="18" charset="0"/>
              <a:ea typeface="Times New Roman" panose="02020603050405020304" pitchFamily="18" charset="0"/>
            </a:endParaRPr>
          </a:p>
          <a:p>
            <a:pPr fontAlgn="auto">
              <a:spcAft>
                <a:spcPts val="0"/>
              </a:spcAft>
              <a:defRPr/>
            </a:pPr>
            <a:r>
              <a:rPr lang="fa-IR" dirty="0"/>
              <a:t>پدرم امام مهدي(ع) مرا امر به گفتن اين جملات کرده است: من سنگي در دستان اميرالمومنين حضرت علي بن ابي طالب بودم که روزي آن را جهت هدايت کشتي نوح انداخت ويک بار براي نجات حضرت ابراهيم(ع) از آتش نمرود و باري ديگر براي نجات حضرت يونس(ع) از شکم نهنگ و به وسيله آن با حضرت موسي(ع) سخن گفت و آن عصايي براي شکافتن دريا و آنرا سپر حضرت داود(ع) قرار داده و در روز احد آنرا به عنوان سپر براي خود به کار برد و در صفين آنرا بر دستش بست</a:t>
            </a:r>
            <a:endParaRPr lang="en-US" dirty="0"/>
          </a:p>
          <a:p>
            <a:pPr fontAlgn="auto">
              <a:spcAft>
                <a:spcPts val="0"/>
              </a:spcAft>
              <a:defRPr/>
            </a:pPr>
            <a:r>
              <a:rPr lang="fa-IR" u="sng" dirty="0">
                <a:hlinkClick r:id="rId2" action="ppaction://hlinkfile"/>
              </a:rPr>
              <a:t>خطاب به طلبه هاي حوزه هاي علميه</a:t>
            </a:r>
            <a:endParaRPr lang="fa-I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توهين به حضرت ابراهيم (</a:t>
            </a:r>
            <a:r>
              <a:rPr lang="fa-IR" dirty="0" smtClean="0"/>
              <a:t>علیه السلام) </a:t>
            </a:r>
            <a:endParaRPr lang="en-US" dirty="0"/>
          </a:p>
        </p:txBody>
      </p:sp>
      <p:sp>
        <p:nvSpPr>
          <p:cNvPr id="3" name="Content Placeholder 2"/>
          <p:cNvSpPr>
            <a:spLocks noGrp="1"/>
          </p:cNvSpPr>
          <p:nvPr>
            <p:ph idx="1"/>
          </p:nvPr>
        </p:nvSpPr>
        <p:spPr>
          <a:xfrm>
            <a:off x="503238" y="781050"/>
            <a:ext cx="11256962" cy="6076950"/>
          </a:xfrm>
        </p:spPr>
        <p:txBody>
          <a:bodyPr rtlCol="0">
            <a:normAutofit fontScale="92500" lnSpcReduction="10000"/>
          </a:bodyPr>
          <a:lstStyle/>
          <a:p>
            <a:pPr fontAlgn="auto">
              <a:spcAft>
                <a:spcPts val="0"/>
              </a:spcAft>
              <a:defRPr/>
            </a:pPr>
            <a:r>
              <a:rPr lang="fa-IR" sz="3000" dirty="0">
                <a:solidFill>
                  <a:srgbClr val="FF00FF"/>
                </a:solidFill>
                <a:latin typeface="Cambria" panose="02040503050406030204" pitchFamily="18" charset="0"/>
                <a:cs typeface="Tahoma" panose="020B0604030504040204" pitchFamily="34" charset="0"/>
              </a:rPr>
              <a:t>ابراهيم </a:t>
            </a:r>
            <a:r>
              <a:rPr lang="fa-IR" sz="3000" dirty="0" smtClean="0">
                <a:solidFill>
                  <a:srgbClr val="FF00FF"/>
                </a:solidFill>
                <a:latin typeface="Cambria" panose="02040503050406030204" pitchFamily="18" charset="0"/>
                <a:cs typeface="Tahoma" panose="020B0604030504040204" pitchFamily="34" charset="0"/>
              </a:rPr>
              <a:t>نور </a:t>
            </a:r>
            <a:r>
              <a:rPr lang="fa-IR" sz="3000" dirty="0">
                <a:solidFill>
                  <a:srgbClr val="FF00FF"/>
                </a:solidFill>
                <a:latin typeface="Cambria" panose="02040503050406030204" pitchFamily="18" charset="0"/>
                <a:cs typeface="Tahoma" panose="020B0604030504040204" pitchFamily="34" charset="0"/>
              </a:rPr>
              <a:t>ائمه را ديد تصور كرد كه آنها خدا هستند</a:t>
            </a:r>
            <a:endParaRPr lang="en-US" sz="3000" dirty="0">
              <a:solidFill>
                <a:srgbClr val="FF00FF"/>
              </a:solidFill>
              <a:latin typeface="Cambria" panose="02040503050406030204" pitchFamily="18" charset="0"/>
              <a:cs typeface="Tahoma" panose="020B0604030504040204" pitchFamily="34" charset="0"/>
            </a:endParaRPr>
          </a:p>
          <a:p>
            <a:pPr fontAlgn="auto">
              <a:spcAft>
                <a:spcPts val="0"/>
              </a:spcAft>
              <a:defRPr/>
            </a:pPr>
            <a:r>
              <a:rPr lang="fa-IR" dirty="0"/>
              <a:t>حقيقت اين است که انوار (نورهاي) محمد و آل محمد حتي اصحاب عقلهاي کامل از پيامبران عالي قدر و فرشتگان ارجمند </a:t>
            </a:r>
            <a:r>
              <a:rPr lang="fa-IR" dirty="0" smtClean="0"/>
              <a:t>را دچار </a:t>
            </a:r>
            <a:r>
              <a:rPr lang="fa-IR" dirty="0"/>
              <a:t>حيرت کرده است. بطوري که حتي گمان کردند که آنها فرمانرواي داناي منزه (خداوند يکتا) هستند.</a:t>
            </a:r>
            <a:endParaRPr lang="en-US" dirty="0"/>
          </a:p>
          <a:p>
            <a:pPr fontAlgn="auto">
              <a:spcAft>
                <a:spcPts val="0"/>
              </a:spcAft>
              <a:defRPr/>
            </a:pPr>
            <a:r>
              <a:rPr lang="fa-IR" dirty="0"/>
              <a:t>بس ابراهيم زماني که ملکوت آسمانها براي او کشف شد و نور حضرت قائم  را ديد گفت اين پروردگار من است وزماني که نور حضرت امام علي </a:t>
            </a:r>
            <a:r>
              <a:rPr lang="fa-IR" dirty="0" smtClean="0"/>
              <a:t>را ديدگفت </a:t>
            </a:r>
            <a:r>
              <a:rPr lang="fa-IR" dirty="0"/>
              <a:t>اين پروردگارمن است و زماني که نور حضرت محمد را ديد گفت اين پروردگار من است وحضرت ابراهيم  نتوانست تمييز دهد که آنها مخلوق هستند تا زماني که </a:t>
            </a:r>
            <a:r>
              <a:rPr lang="fa-IR" dirty="0" smtClean="0"/>
              <a:t>حقيقت </a:t>
            </a:r>
            <a:r>
              <a:rPr lang="fa-IR" dirty="0"/>
              <a:t>آنها براي او کشف شد  وديد که آنها پايان دارند و غيبت آنها از ذات اقدس الهي و برگشت آنها به أنا (منيت) را در لحظاتي را ديد، ودر اين هنگام است که فقط متوجه کسي شد که آسمانها را آفريده است. و دانست که آنها آفريده ي خداوند هستند </a:t>
            </a:r>
            <a:endParaRPr lang="en-US" dirty="0"/>
          </a:p>
          <a:p>
            <a:pPr fontAlgn="auto">
              <a:spcAft>
                <a:spcPts val="0"/>
              </a:spcAft>
              <a:defRPr/>
            </a:pPr>
            <a:r>
              <a:rPr lang="fa-IR" u="sng" dirty="0">
                <a:hlinkClick r:id="rId2" action="ppaction://hlinkfile"/>
              </a:rPr>
              <a:t>متشابهات ج1 ص 30..</a:t>
            </a:r>
            <a:r>
              <a:rPr lang="fa-IR" dirty="0"/>
              <a:t> .</a:t>
            </a:r>
            <a:endParaRPr lang="en-US" dirty="0"/>
          </a:p>
          <a:p>
            <a:pPr fontAlgn="auto">
              <a:spcAft>
                <a:spcPts val="0"/>
              </a:spcAft>
              <a:defRPr/>
            </a:pPr>
            <a:r>
              <a:rPr lang="fa-IR" dirty="0"/>
              <a:t> </a:t>
            </a:r>
            <a:endParaRPr lang="en-US" dirty="0"/>
          </a:p>
          <a:p>
            <a:pPr fontAlgn="auto">
              <a:spcAft>
                <a:spcPts val="0"/>
              </a:spcAft>
              <a:defRPr/>
            </a:pPr>
            <a:endParaRPr lang="fa-I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توهين به حضرت ابراهيم (ع) </a:t>
            </a:r>
            <a:endParaRPr lang="en-US" dirty="0"/>
          </a:p>
        </p:txBody>
      </p:sp>
      <p:sp>
        <p:nvSpPr>
          <p:cNvPr id="92163"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fa-IR" altLang="en-US" smtClean="0"/>
              <a:t>فَلَمَّا جَنَّ عَلَيْهِ اللَّيْلُ رَأَى كَوْكَبًا قَالَ هَذَا رَبِّي فَلَمَّا أَفَلَ قَالَ لَا أُحِبُّ الْآَفِلِينَ * فَلَمَّا رَأَى الْقَمَرَ بَازِغًا قَالَ هَذَا رَبِّي فَلَمَّا أَفَلَ قَالَ لَئِنْ لَمْ يَهْدِنِي رَبِّي لَأَكُونَنَّ مِنَ الْقَوْمِ الضَّالِّينَ * فَلَمَّا رَأَى الشَّمْسَ بَازِغَةً قَالَ هَذَا رَبِّي هَذَا أَكْبَرُ فَلَمَّا أَفَلَتْ قَالَ يَا قَوْمِ إِنِّي بَرِيءٌ مِمَّا تُشْرِكُونَ * إِنِّي وَجَّهْتُ وَجْهِيَ لِلَّذِي فَطَرَ السَّمَاوَاتِ وَالْأَرْضَ حَنِيفًا وَمَا أَنَا مِنَ الْمُشْرِكِينَ ( انعام: 76 -  79).</a:t>
            </a:r>
            <a:endParaRPr lang="en-US" altLang="en-US" smtClean="0"/>
          </a:p>
          <a:p>
            <a:endParaRPr lang="fa-IR" alt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توهين به حضرت ابراهيم (ع) </a:t>
            </a:r>
            <a:endParaRPr lang="en-US" dirty="0"/>
          </a:p>
        </p:txBody>
      </p:sp>
      <p:sp>
        <p:nvSpPr>
          <p:cNvPr id="3" name="Content Placeholder 2"/>
          <p:cNvSpPr>
            <a:spLocks noGrp="1"/>
          </p:cNvSpPr>
          <p:nvPr>
            <p:ph idx="1"/>
          </p:nvPr>
        </p:nvSpPr>
        <p:spPr>
          <a:xfrm>
            <a:off x="503238" y="781050"/>
            <a:ext cx="11256962" cy="6076950"/>
          </a:xfrm>
        </p:spPr>
        <p:txBody>
          <a:bodyPr>
            <a:normAutofit/>
          </a:bodyPr>
          <a:lstStyle/>
          <a:p>
            <a:pPr>
              <a:lnSpc>
                <a:spcPct val="90000"/>
              </a:lnSpc>
            </a:pPr>
            <a:r>
              <a:rPr lang="fa-IR" altLang="en-US" dirty="0" smtClean="0">
                <a:solidFill>
                  <a:srgbClr val="FF00FF"/>
                </a:solidFill>
                <a:latin typeface="Cambria" panose="02040503050406030204" pitchFamily="18" charset="0"/>
                <a:ea typeface="Times New Roman" panose="02020603050405020304" pitchFamily="18" charset="0"/>
                <a:cs typeface="Tahoma" panose="020B0604030504040204" pitchFamily="34" charset="0"/>
              </a:rPr>
              <a:t>كلام الإمام الرضا (ع) في إبراهيم </a:t>
            </a:r>
            <a:r>
              <a:rPr lang="fa-IR" altLang="en-US" dirty="0" smtClean="0">
                <a:solidFill>
                  <a:srgbClr val="FF00FF"/>
                </a:solidFill>
                <a:latin typeface="Cambria" panose="02040503050406030204" pitchFamily="18" charset="0"/>
                <a:cs typeface="Times New Roman" panose="02020603050405020304" pitchFamily="18" charset="0"/>
              </a:rPr>
              <a:t>(ع) </a:t>
            </a:r>
            <a:endParaRPr lang="en-US" altLang="en-US" dirty="0" smtClean="0">
              <a:solidFill>
                <a:srgbClr val="FF00FF"/>
              </a:solidFill>
              <a:latin typeface="Cambria" panose="02040503050406030204" pitchFamily="18" charset="0"/>
              <a:cs typeface="Times New Roman" panose="02020603050405020304" pitchFamily="18" charset="0"/>
            </a:endParaRPr>
          </a:p>
          <a:p>
            <a:pPr>
              <a:lnSpc>
                <a:spcPct val="90000"/>
              </a:lnSpc>
            </a:pPr>
            <a:r>
              <a:rPr lang="fa-IR" altLang="en-US" dirty="0" smtClean="0">
                <a:solidFill>
                  <a:srgbClr val="006A0F"/>
                </a:solidFill>
                <a:latin typeface="Tahoma" panose="020B0604030504040204" pitchFamily="34" charset="0"/>
                <a:cs typeface="Times New Roman" panose="02020603050405020304" pitchFamily="18" charset="0"/>
              </a:rPr>
              <a:t>‏</a:t>
            </a:r>
            <a:r>
              <a:rPr lang="fa-IR" altLang="en-US" dirty="0" smtClean="0">
                <a:solidFill>
                  <a:srgbClr val="242887"/>
                </a:solidFill>
                <a:latin typeface="Tahoma" panose="020B0604030504040204" pitchFamily="34" charset="0"/>
                <a:cs typeface="Times New Roman" panose="02020603050405020304" pitchFamily="18" charset="0"/>
              </a:rPr>
              <a:t> فَقَالَ الرِّضَا إِنَّ إِبْرَاهِيمَ وَقَعَ إِلَى ثَلَاثَةِ أَصْنَافٍ صِنْفٍ يَعْبُدُ الزُّهَرَةَ وَ صِنْفٍ يَعْبُدُ الْقَمَرَ وَ صِنْفٍ يَعْبُدُ الشَّمْسَ وَ ذَلِكَ حِينَ خَرَجَ مِنَ السَّرَبِ الَّذِي أُخْفِيَ فِيهِ‏</a:t>
            </a:r>
            <a:r>
              <a:rPr lang="fa-IR" altLang="en-US" dirty="0" smtClean="0">
                <a:solidFill>
                  <a:srgbClr val="006A0F"/>
                </a:solidFill>
                <a:latin typeface="Tahoma" panose="020B0604030504040204" pitchFamily="34" charset="0"/>
                <a:cs typeface="Times New Roman" panose="02020603050405020304" pitchFamily="18" charset="0"/>
              </a:rPr>
              <a:t> فَلَمَّا جَنَّ عَلَيْهِ اللَّيْلُ‏</a:t>
            </a:r>
            <a:r>
              <a:rPr lang="fa-IR" altLang="en-US" dirty="0" smtClean="0">
                <a:solidFill>
                  <a:srgbClr val="242887"/>
                </a:solidFill>
                <a:latin typeface="Tahoma" panose="020B0604030504040204" pitchFamily="34" charset="0"/>
                <a:cs typeface="Times New Roman" panose="02020603050405020304" pitchFamily="18" charset="0"/>
              </a:rPr>
              <a:t> وَ رَأَى الزُّهَرَةُ</a:t>
            </a:r>
            <a:r>
              <a:rPr lang="fa-IR" altLang="en-US" dirty="0" smtClean="0">
                <a:solidFill>
                  <a:srgbClr val="006A0F"/>
                </a:solidFill>
                <a:latin typeface="Tahoma" panose="020B0604030504040204" pitchFamily="34" charset="0"/>
                <a:cs typeface="Times New Roman" panose="02020603050405020304" pitchFamily="18" charset="0"/>
              </a:rPr>
              <a:t> قالَ هذا رَبِّي‏</a:t>
            </a:r>
            <a:r>
              <a:rPr lang="fa-IR" altLang="en-US" dirty="0" smtClean="0">
                <a:solidFill>
                  <a:srgbClr val="242887"/>
                </a:solidFill>
                <a:latin typeface="Tahoma" panose="020B0604030504040204" pitchFamily="34" charset="0"/>
                <a:cs typeface="Times New Roman" panose="02020603050405020304" pitchFamily="18" charset="0"/>
              </a:rPr>
              <a:t> عَلَى الْإِنْكَارِ وَ الِاسْتِخْبَارِ</a:t>
            </a:r>
            <a:r>
              <a:rPr lang="fa-IR" altLang="en-US" dirty="0" smtClean="0">
                <a:solidFill>
                  <a:srgbClr val="006A0F"/>
                </a:solidFill>
                <a:latin typeface="Tahoma" panose="020B0604030504040204" pitchFamily="34" charset="0"/>
                <a:cs typeface="Times New Roman" panose="02020603050405020304" pitchFamily="18" charset="0"/>
              </a:rPr>
              <a:t> فَلَمَّا أَفَلَ‏</a:t>
            </a:r>
            <a:r>
              <a:rPr lang="fa-IR" altLang="en-US" dirty="0" smtClean="0">
                <a:solidFill>
                  <a:srgbClr val="242887"/>
                </a:solidFill>
                <a:latin typeface="Tahoma" panose="020B0604030504040204" pitchFamily="34" charset="0"/>
                <a:cs typeface="Times New Roman" panose="02020603050405020304" pitchFamily="18" charset="0"/>
              </a:rPr>
              <a:t> الْكَوْكَبُ‏</a:t>
            </a:r>
            <a:r>
              <a:rPr lang="fa-IR" altLang="en-US" dirty="0" smtClean="0">
                <a:solidFill>
                  <a:srgbClr val="006A0F"/>
                </a:solidFill>
                <a:latin typeface="Tahoma" panose="020B0604030504040204" pitchFamily="34" charset="0"/>
                <a:cs typeface="Times New Roman" panose="02020603050405020304" pitchFamily="18" charset="0"/>
              </a:rPr>
              <a:t> قالَ- لا أُحِبُّ الْآفِلِينَ‏</a:t>
            </a:r>
            <a:r>
              <a:rPr lang="fa-IR" altLang="en-US" dirty="0" smtClean="0">
                <a:solidFill>
                  <a:srgbClr val="242887"/>
                </a:solidFill>
                <a:latin typeface="Tahoma" panose="020B0604030504040204" pitchFamily="34" charset="0"/>
                <a:cs typeface="Times New Roman" panose="02020603050405020304" pitchFamily="18" charset="0"/>
              </a:rPr>
              <a:t> لِأَنَّ الْأُفُولَ مِنْ صِفَاتِ الْمُحْدَثِ لَا مِنْ صِفَاتِ الْقَدِيمِ- ...</a:t>
            </a:r>
          </a:p>
          <a:p>
            <a:pPr>
              <a:lnSpc>
                <a:spcPct val="90000"/>
              </a:lnSpc>
            </a:pPr>
            <a:r>
              <a:rPr lang="fa-IR" altLang="en-US" dirty="0" smtClean="0">
                <a:solidFill>
                  <a:srgbClr val="242887"/>
                </a:solidFill>
                <a:latin typeface="Tahoma" panose="020B0604030504040204" pitchFamily="34" charset="0"/>
                <a:cs typeface="Times New Roman" panose="02020603050405020304" pitchFamily="18" charset="0"/>
              </a:rPr>
              <a:t> وَ إِنَّمَا أَرَادَ إِبْرَاهِيمُ بِمَا قَالَ أَنْ يُبَيِّنَ لَهُمْ بُطْلَانَ دِينِهِمْ </a:t>
            </a:r>
          </a:p>
          <a:p>
            <a:pPr>
              <a:lnSpc>
                <a:spcPct val="90000"/>
              </a:lnSpc>
            </a:pPr>
            <a:r>
              <a:rPr lang="fa-IR" altLang="en-US" u="sng" dirty="0" smtClean="0">
                <a:hlinkClick r:id="rId2" action="ppaction://hlinkfile"/>
              </a:rPr>
              <a:t>عيون أخبار الرضا عليه السلام، ج‏1، ص: 196 ، التوحيد (للصدوق)، ص: 74..</a:t>
            </a:r>
            <a:r>
              <a:rPr lang="fa-IR" altLang="en-US" dirty="0" smtClean="0"/>
              <a:t> .</a:t>
            </a:r>
          </a:p>
          <a:p>
            <a:pPr algn="justLow">
              <a:lnSpc>
                <a:spcPct val="90000"/>
              </a:lnSpc>
            </a:pPr>
            <a:endParaRPr lang="fa-IR" altLang="en-US" dirty="0" smtClean="0">
              <a:solidFill>
                <a:srgbClr val="000080"/>
              </a:solidFill>
              <a:latin typeface="Taher" panose="00000400000000000000" pitchFamily="2" charset="-78"/>
              <a:cs typeface="Times New Roman" panose="02020603050405020304" pitchFamily="18" charset="0"/>
            </a:endParaRPr>
          </a:p>
          <a:p>
            <a:pPr algn="justLow">
              <a:lnSpc>
                <a:spcPct val="90000"/>
              </a:lnSpc>
            </a:pPr>
            <a:r>
              <a:rPr lang="fa-IR" altLang="en-US" dirty="0" smtClean="0">
                <a:solidFill>
                  <a:srgbClr val="000080"/>
                </a:solidFill>
                <a:latin typeface="Taher" panose="00000400000000000000" pitchFamily="2" charset="-78"/>
                <a:cs typeface="Times New Roman" panose="02020603050405020304" pitchFamily="18" charset="0"/>
              </a:rPr>
              <a:t>قال الطوسي: وإنما قال ذلك على سبيل الانكار على قومه والتنبيه لهم على أن ما يغيب وينتقل من حال إلى حال لا يجوز أن يكون إلها معبودا ، لثبوت دلالة الحدث فيه .</a:t>
            </a:r>
            <a:endParaRPr lang="en-US" altLang="en-US" dirty="0" smtClean="0">
              <a:solidFill>
                <a:srgbClr val="000080"/>
              </a:solidFill>
              <a:latin typeface="Taher" panose="00000400000000000000" pitchFamily="2" charset="-78"/>
              <a:cs typeface="Times New Roman" panose="02020603050405020304" pitchFamily="18" charset="0"/>
            </a:endParaRPr>
          </a:p>
          <a:p>
            <a:pPr algn="r">
              <a:lnSpc>
                <a:spcPct val="90000"/>
              </a:lnSpc>
            </a:pPr>
            <a:r>
              <a:rPr lang="fa-IR" altLang="en-US" sz="2800" dirty="0" smtClean="0">
                <a:solidFill>
                  <a:srgbClr val="FF0000"/>
                </a:solidFill>
                <a:latin typeface="Taher" panose="00000400000000000000" pitchFamily="2" charset="-78"/>
                <a:cs typeface="Times New Roman" panose="02020603050405020304" pitchFamily="18" charset="0"/>
              </a:rPr>
              <a:t>التبيان في تفسير القرآن  ج 4 ص 184.</a:t>
            </a:r>
            <a:endParaRPr lang="en-US" altLang="en-US" sz="2800" dirty="0" smtClean="0">
              <a:solidFill>
                <a:srgbClr val="FF0000"/>
              </a:solidFill>
              <a:latin typeface="Taher" panose="00000400000000000000" pitchFamily="2" charset="-78"/>
              <a:cs typeface="Times New Roman" panose="02020603050405020304" pitchFamily="18" charset="0"/>
            </a:endParaRPr>
          </a:p>
          <a:p>
            <a:pPr>
              <a:lnSpc>
                <a:spcPct val="90000"/>
              </a:lnSpc>
            </a:pPr>
            <a:endParaRPr lang="en-US" altLang="en-US" dirty="0" smtClean="0"/>
          </a:p>
          <a:p>
            <a:pPr>
              <a:lnSpc>
                <a:spcPct val="90000"/>
              </a:lnSpc>
            </a:pPr>
            <a:endParaRPr lang="fa-IR" alt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نقد روايت خاملا ذكره</a:t>
            </a:r>
            <a:endParaRPr lang="en-US" dirty="0"/>
          </a:p>
        </p:txBody>
      </p:sp>
      <p:sp>
        <p:nvSpPr>
          <p:cNvPr id="3" name="Content Placeholder 2"/>
          <p:cNvSpPr>
            <a:spLocks noGrp="1"/>
          </p:cNvSpPr>
          <p:nvPr>
            <p:ph idx="1"/>
          </p:nvPr>
        </p:nvSpPr>
        <p:spPr>
          <a:xfrm>
            <a:off x="503728" y="631165"/>
            <a:ext cx="11352912" cy="6182211"/>
          </a:xfrm>
        </p:spPr>
        <p:txBody>
          <a:bodyPr rtlCol="0">
            <a:normAutofit fontScale="92500"/>
          </a:bodyPr>
          <a:lstStyle/>
          <a:p>
            <a:pPr fontAlgn="auto">
              <a:spcAft>
                <a:spcPts val="0"/>
              </a:spcAft>
              <a:defRPr/>
            </a:pPr>
            <a:r>
              <a:rPr lang="fa-IR" sz="3900" dirty="0">
                <a:ln>
                  <a:solidFill>
                    <a:srgbClr val="FF0000"/>
                  </a:solidFill>
                </a:ln>
                <a:solidFill>
                  <a:srgbClr val="0000CC"/>
                </a:solidFill>
                <a:cs typeface="Tahoma" panose="020B0604030504040204" pitchFamily="34" charset="0"/>
              </a:rPr>
              <a:t>تقطيع روايت غيبت نعماني</a:t>
            </a:r>
          </a:p>
          <a:p>
            <a:pPr fontAlgn="auto">
              <a:spcAft>
                <a:spcPts val="0"/>
              </a:spcAft>
              <a:defRPr/>
            </a:pPr>
            <a:r>
              <a:rPr lang="fa-IR" b="0" dirty="0"/>
              <a:t>اين روايت  به صورت تقطيع در سايت رسمي احمد الحسن آمده است</a:t>
            </a:r>
            <a:endParaRPr lang="en-US" dirty="0"/>
          </a:p>
          <a:p>
            <a:pPr fontAlgn="auto">
              <a:spcAft>
                <a:spcPts val="0"/>
              </a:spcAft>
              <a:defRPr/>
            </a:pPr>
            <a:r>
              <a:rPr lang="fa-IR" u="sng" dirty="0">
                <a:hlinkClick r:id="rId2" action="ppaction://hlinkfile"/>
              </a:rPr>
              <a:t>وب سايت رسمي احمد</a:t>
            </a:r>
            <a:r>
              <a:rPr lang="fa-IR" dirty="0"/>
              <a:t>...</a:t>
            </a:r>
            <a:endParaRPr lang="en-US" dirty="0"/>
          </a:p>
          <a:p>
            <a:pPr fontAlgn="auto">
              <a:spcAft>
                <a:spcPts val="0"/>
              </a:spcAft>
              <a:defRPr/>
            </a:pPr>
            <a:r>
              <a:rPr lang="fa-IR" dirty="0"/>
              <a:t>اصل روايت كه صدر و  ذيل آن را ذكر نكرده:</a:t>
            </a:r>
          </a:p>
          <a:p>
            <a:pPr fontAlgn="auto">
              <a:spcAft>
                <a:spcPts val="0"/>
              </a:spcAft>
              <a:defRPr/>
            </a:pPr>
            <a:r>
              <a:rPr lang="fa-IR" sz="3000" b="0" dirty="0"/>
              <a:t>صدر روايت:</a:t>
            </a:r>
            <a:r>
              <a:rPr lang="fa-IR" sz="3000" dirty="0"/>
              <a:t> قَالَ </a:t>
            </a:r>
            <a:r>
              <a:rPr lang="fa-IR" sz="3000" dirty="0" smtClean="0"/>
              <a:t>خُرُوجُ </a:t>
            </a:r>
            <a:r>
              <a:rPr lang="fa-IR" sz="3000" dirty="0"/>
              <a:t>السُّفْيَانِيِّ وَ الْيَمَانِيِّ وَ الْخُرَاسَانِيِّ فِي سَنَةٍ وَاحِدَةٍ فِي‏ شَهْرٍ وَاحِدٍ فِي يَوْمٍ وَاحِد ... </a:t>
            </a:r>
          </a:p>
          <a:p>
            <a:pPr marL="180340" algn="justLow" fontAlgn="auto">
              <a:lnSpc>
                <a:spcPct val="120000"/>
              </a:lnSpc>
              <a:spcAft>
                <a:spcPts val="0"/>
              </a:spcAft>
              <a:tabLst>
                <a:tab pos="2159000" algn="l"/>
              </a:tabLst>
              <a:defRPr/>
            </a:pPr>
            <a:r>
              <a:rPr lang="fa-IR" sz="3000" dirty="0">
                <a:solidFill>
                  <a:srgbClr val="0000FF"/>
                </a:solidFill>
                <a:highlight>
                  <a:srgbClr val="FFFF00"/>
                </a:highlight>
                <a:latin typeface="Tahoma" panose="020B0604030504040204" pitchFamily="34" charset="0"/>
                <a:ea typeface="Times New Roman" panose="02020603050405020304" pitchFamily="18" charset="0"/>
              </a:rPr>
              <a:t>ذيل روايت:</a:t>
            </a:r>
            <a:r>
              <a:rPr lang="fa-IR" sz="3000" dirty="0">
                <a:solidFill>
                  <a:srgbClr val="000080"/>
                </a:solidFill>
                <a:latin typeface="Tahoma" panose="020B0604030504040204" pitchFamily="34" charset="0"/>
                <a:ea typeface="Times New Roman" panose="02020603050405020304" pitchFamily="18" charset="0"/>
              </a:rPr>
              <a:t> بَعَثَ اللَّهُ عَلَيْهَا عَبْداً عَنِيفاً</a:t>
            </a:r>
            <a:r>
              <a:rPr lang="fa-IR" sz="3000" dirty="0">
                <a:solidFill>
                  <a:srgbClr val="965AA0"/>
                </a:solidFill>
                <a:latin typeface="Tahoma" panose="020B0604030504040204" pitchFamily="34" charset="0"/>
                <a:ea typeface="Times New Roman" panose="02020603050405020304" pitchFamily="18" charset="0"/>
              </a:rPr>
              <a:t> </a:t>
            </a:r>
            <a:r>
              <a:rPr lang="fa-IR" sz="3000" dirty="0">
                <a:solidFill>
                  <a:srgbClr val="D30000"/>
                </a:solidFill>
                <a:latin typeface="Tahoma" panose="020B0604030504040204" pitchFamily="34" charset="0"/>
                <a:ea typeface="Times New Roman" panose="02020603050405020304" pitchFamily="18" charset="0"/>
              </a:rPr>
              <a:t>خَامِلًا</a:t>
            </a:r>
            <a:r>
              <a:rPr lang="fa-IR" sz="3000" dirty="0">
                <a:solidFill>
                  <a:srgbClr val="000080"/>
                </a:solidFill>
                <a:latin typeface="Tahoma" panose="020B0604030504040204" pitchFamily="34" charset="0"/>
                <a:ea typeface="Times New Roman" panose="02020603050405020304" pitchFamily="18" charset="0"/>
              </a:rPr>
              <a:t> </a:t>
            </a:r>
            <a:r>
              <a:rPr lang="fa-IR" sz="3000" dirty="0">
                <a:solidFill>
                  <a:srgbClr val="D30000"/>
                </a:solidFill>
                <a:latin typeface="Tahoma" panose="020B0604030504040204" pitchFamily="34" charset="0"/>
                <a:ea typeface="Times New Roman" panose="02020603050405020304" pitchFamily="18" charset="0"/>
              </a:rPr>
              <a:t>أَصْلُهُ‏</a:t>
            </a:r>
            <a:r>
              <a:rPr lang="fa-IR" sz="3000" dirty="0">
                <a:solidFill>
                  <a:srgbClr val="000080"/>
                </a:solidFill>
                <a:latin typeface="Tahoma" panose="020B0604030504040204" pitchFamily="34" charset="0"/>
                <a:ea typeface="Times New Roman" panose="02020603050405020304" pitchFamily="18" charset="0"/>
              </a:rPr>
              <a:t> يَكُونُ النَّصْرُ مَعَهُ أَصْحَابُهُ الطَّوِيلَةُ شُعُورُهُمْ أَصْحَابُ السِّبَالِ‏</a:t>
            </a:r>
            <a:r>
              <a:rPr lang="fa-IR" sz="3000" dirty="0">
                <a:solidFill>
                  <a:srgbClr val="965AA0"/>
                </a:solidFill>
                <a:latin typeface="Tahoma" panose="020B0604030504040204" pitchFamily="34" charset="0"/>
                <a:ea typeface="Times New Roman" panose="02020603050405020304" pitchFamily="18" charset="0"/>
              </a:rPr>
              <a:t> </a:t>
            </a:r>
            <a:r>
              <a:rPr lang="fa-IR" sz="3000" dirty="0">
                <a:solidFill>
                  <a:srgbClr val="000080"/>
                </a:solidFill>
                <a:latin typeface="Tahoma" panose="020B0604030504040204" pitchFamily="34" charset="0"/>
                <a:ea typeface="Times New Roman" panose="02020603050405020304" pitchFamily="18" charset="0"/>
              </a:rPr>
              <a:t> سُودٌ ثِيَابُهُمْ أَصْحَابُ رَايَاتٍ سُودٍ وَيْلٌ لِمَنْ نَاوَاهُمْ يَقْتُلُونَهُمْ هَرْجاً وَ اللَّهِ لَكَأَنِّي أَنْظُرُ إِلَيْهِمْ وَ إِلَى أَفْعَالِهِمْ وَ مَا يَلْقَى الْفُجَّارُ مِنْهُمْ وَ الْأَعْرَابُ الْجُفَاةُ يُسَلِّطُهُمُ اللَّهُ عَلَيْهِمْ بِلَا رَحْمَةٍ فَيَقْتُلُونَهُمْ هَرْجاً عَلَى مَدِينَتِهِمْ بِشَاطِئِ الْفُرَاتِ الْبَرِّيَّةِ وَ الْبَحْرِيَّةِ جَزَاءً بِمَا عَمِلُوا</a:t>
            </a:r>
            <a:r>
              <a:rPr lang="fa-IR" sz="3000" dirty="0">
                <a:solidFill>
                  <a:srgbClr val="006A0F"/>
                </a:solidFill>
                <a:latin typeface="Tahoma" panose="020B0604030504040204" pitchFamily="34" charset="0"/>
                <a:ea typeface="Times New Roman" panose="02020603050405020304" pitchFamily="18" charset="0"/>
              </a:rPr>
              <a:t> وَ ما رَبُّكَ بِظَلَّامٍ لِلْعَبِيدِ</a:t>
            </a:r>
            <a:r>
              <a:rPr lang="fa-IR" sz="3000" dirty="0">
                <a:solidFill>
                  <a:srgbClr val="000080"/>
                </a:solidFill>
                <a:latin typeface="Tahoma" panose="020B0604030504040204" pitchFamily="34" charset="0"/>
                <a:ea typeface="Times New Roman" panose="02020603050405020304" pitchFamily="18" charset="0"/>
              </a:rPr>
              <a:t>.</a:t>
            </a:r>
            <a:endParaRPr lang="en-US" sz="3000" dirty="0">
              <a:solidFill>
                <a:srgbClr val="000080"/>
              </a:solidFill>
              <a:latin typeface="Tahoma" panose="020B0604030504040204" pitchFamily="34" charset="0"/>
              <a:ea typeface="Times New Roman" panose="02020603050405020304" pitchFamily="18" charset="0"/>
            </a:endParaRPr>
          </a:p>
          <a:p>
            <a:pPr fontAlgn="auto">
              <a:spcAft>
                <a:spcPts val="0"/>
              </a:spcAft>
              <a:defRPr/>
            </a:pPr>
            <a:r>
              <a:rPr lang="fa-IR" u="sng" dirty="0">
                <a:hlinkClick r:id="rId3" action="ppaction://hlinkfile"/>
              </a:rPr>
              <a:t>                     الغيبة للنعماني ص 262..</a:t>
            </a:r>
            <a:r>
              <a:rPr lang="fa-IR" dirty="0"/>
              <a:t>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توهين احمد الحسن به رسول اكرم (ص) </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marL="180340" fontAlgn="auto">
              <a:spcBef>
                <a:spcPts val="1200"/>
              </a:spcBef>
              <a:spcAft>
                <a:spcPts val="600"/>
              </a:spcAft>
              <a:defRPr/>
            </a:pPr>
            <a:r>
              <a:rPr lang="fa-IR" sz="2800" dirty="0">
                <a:solidFill>
                  <a:srgbClr val="FF00FF"/>
                </a:solidFill>
                <a:latin typeface="Cambria" panose="02040503050406030204" pitchFamily="18" charset="0"/>
                <a:ea typeface="Times New Roman" panose="02020603050405020304" pitchFamily="18" charset="0"/>
                <a:cs typeface="Tahoma" panose="020B0604030504040204" pitchFamily="34" charset="0"/>
              </a:rPr>
              <a:t>پيامبر گنهکار بوده و داراي ظلمت</a:t>
            </a:r>
          </a:p>
          <a:p>
            <a:pPr marL="180340" fontAlgn="auto">
              <a:spcBef>
                <a:spcPts val="1200"/>
              </a:spcBef>
              <a:spcAft>
                <a:spcPts val="600"/>
              </a:spcAft>
              <a:defRPr/>
            </a:pPr>
            <a:r>
              <a:rPr lang="fa-IR" dirty="0"/>
              <a:t>احمد بصري در ذيل آيه شريفه إِنَّا فَتَحْنَا لَكَ فَتْحًا مُبِينًا لِيَغْفِرَ لَكَ اللَّهُ مَا تَقَدَّمَ مِنْ ذَنْبِكَ وَمَا تَأَخَّرَ. الفتح : 1- 2. مي نويسد:</a:t>
            </a:r>
            <a:endParaRPr lang="en-US" dirty="0"/>
          </a:p>
          <a:p>
            <a:pPr fontAlgn="auto">
              <a:spcAft>
                <a:spcPts val="0"/>
              </a:spcAft>
              <a:defRPr/>
            </a:pPr>
            <a:r>
              <a:rPr lang="fa-IR" dirty="0"/>
              <a:t>و اين حجابي است که جابجا مي شود و در لحظه اي که کنار ميرود، جز خداي واحد قهار باقي نمي ماند و </a:t>
            </a:r>
            <a:r>
              <a:rPr lang="fa-IR" dirty="0">
                <a:ln>
                  <a:solidFill>
                    <a:srgbClr val="FF0000"/>
                  </a:solidFill>
                </a:ln>
              </a:rPr>
              <a:t>اين همان غفران گناه باقي محمد ص است </a:t>
            </a:r>
            <a:r>
              <a:rPr lang="fa-IR" dirty="0"/>
              <a:t>که براي بقاي او است و آن «انا» و شخصيت اوست که مانند گناهي در برابر خداست. براي فهم بهتر فتح مبين، تفسير </a:t>
            </a:r>
            <a:r>
              <a:rPr lang="fa-IR" dirty="0">
                <a:ln>
                  <a:solidFill>
                    <a:srgbClr val="FF0000"/>
                  </a:solidFill>
                </a:ln>
              </a:rPr>
              <a:t>سوره</a:t>
            </a:r>
            <a:r>
              <a:rPr lang="fa-IR" dirty="0"/>
              <a:t> حمد مطالعه شود </a:t>
            </a:r>
            <a:endParaRPr lang="en-US" dirty="0"/>
          </a:p>
          <a:p>
            <a:pPr fontAlgn="auto">
              <a:spcAft>
                <a:spcPts val="0"/>
              </a:spcAft>
              <a:defRPr/>
            </a:pPr>
            <a:r>
              <a:rPr lang="fa-IR" dirty="0"/>
              <a:t>بنابراين در هنگام فتح، جز خدا و جز نوري که ظلمتي در آن نيست، باقي نمي ماند </a:t>
            </a:r>
            <a:r>
              <a:rPr lang="fa-IR" dirty="0">
                <a:ln>
                  <a:solidFill>
                    <a:srgbClr val="FF0000"/>
                  </a:solidFill>
                </a:ln>
              </a:rPr>
              <a:t>زيرا ظلمت، گناه بخشيده شده محمد ص است </a:t>
            </a:r>
            <a:r>
              <a:rPr lang="fa-IR" dirty="0"/>
              <a:t>يعني از صفحه وجودش برداشته مي شود </a:t>
            </a:r>
            <a:endParaRPr lang="en-US" dirty="0"/>
          </a:p>
          <a:p>
            <a:pPr fontAlgn="auto">
              <a:spcAft>
                <a:spcPts val="0"/>
              </a:spcAft>
              <a:defRPr/>
            </a:pPr>
            <a:r>
              <a:rPr lang="fa-IR" u="sng" dirty="0">
                <a:hlinkClick r:id="rId2" action="ppaction://hlinkfile"/>
              </a:rPr>
              <a:t>متشابهات ج4 ص138</a:t>
            </a:r>
            <a:endParaRPr lang="en-US" sz="2800" dirty="0">
              <a:solidFill>
                <a:srgbClr val="FF00FF"/>
              </a:solidFill>
              <a:latin typeface="Cambria" panose="02040503050406030204" pitchFamily="18" charset="0"/>
              <a:ea typeface="Times New Roman" panose="02020603050405020304" pitchFamily="18" charset="0"/>
            </a:endParaRPr>
          </a:p>
          <a:p>
            <a:pPr fontAlgn="auto">
              <a:spcAft>
                <a:spcPts val="0"/>
              </a:spcAft>
              <a:defRPr/>
            </a:pPr>
            <a:endParaRPr lang="fa-I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توهين احمد الحسن به حضرت امير (ع) </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fontAlgn="auto">
              <a:spcAft>
                <a:spcPts val="0"/>
              </a:spcAft>
              <a:defRPr/>
            </a:pPr>
            <a:r>
              <a:rPr lang="fa-IR" sz="2800" dirty="0">
                <a:solidFill>
                  <a:srgbClr val="FF00FF"/>
                </a:solidFill>
                <a:latin typeface="Cambria" panose="02040503050406030204" pitchFamily="18" charset="0"/>
                <a:cs typeface="Tahoma" panose="020B0604030504040204" pitchFamily="34" charset="0"/>
              </a:rPr>
              <a:t>مراد از الانسان اکثر شيء جدلا علي (ع) است:</a:t>
            </a:r>
          </a:p>
          <a:p>
            <a:pPr fontAlgn="auto">
              <a:spcAft>
                <a:spcPts val="0"/>
              </a:spcAft>
              <a:defRPr/>
            </a:pPr>
            <a:r>
              <a:rPr lang="fa-IR" dirty="0"/>
              <a:t>سوال 126: معني اين سخن خداوند متعال چيست؟</a:t>
            </a:r>
            <a:r>
              <a:rPr lang="fa-IR" dirty="0">
                <a:ln>
                  <a:solidFill>
                    <a:srgbClr val="FF0000"/>
                  </a:solidFill>
                </a:ln>
              </a:rPr>
              <a:t>کان الانسان اکثر شيء جدلا </a:t>
            </a:r>
            <a:r>
              <a:rPr lang="fa-IR" dirty="0"/>
              <a:t>(کهف54)...</a:t>
            </a:r>
            <a:endParaRPr lang="en-US" dirty="0"/>
          </a:p>
          <a:p>
            <a:pPr fontAlgn="auto">
              <a:spcAft>
                <a:spcPts val="0"/>
              </a:spcAft>
              <a:defRPr/>
            </a:pPr>
            <a:r>
              <a:rPr lang="fa-IR" dirty="0"/>
              <a:t>و جدل در اين آيه يعني کلام حق و حجت آوردن با آن بر اهل باطل و انسان در اين آيه يعني </a:t>
            </a:r>
            <a:r>
              <a:rPr lang="fa-IR" dirty="0">
                <a:ln>
                  <a:solidFill>
                    <a:srgbClr val="FF0000"/>
                  </a:solidFill>
                </a:ln>
              </a:rPr>
              <a:t>علي بن ابي طالب </a:t>
            </a:r>
            <a:r>
              <a:rPr lang="fa-IR" dirty="0"/>
              <a:t>و </a:t>
            </a:r>
            <a:r>
              <a:rPr lang="fa-IR" dirty="0">
                <a:ln>
                  <a:solidFill>
                    <a:srgbClr val="FF0000"/>
                  </a:solidFill>
                </a:ln>
              </a:rPr>
              <a:t>انسان هرگاه گمراه شود به باطل مجادله مي نمايد </a:t>
            </a:r>
            <a:r>
              <a:rPr lang="fa-IR" dirty="0"/>
              <a:t>ومجادله بين اهل باطل اگر بر عقل سالم عرضه شود که امور را به دور از هواي نفس و تعصب بررسي ميکند ناداني و ضعف است</a:t>
            </a:r>
            <a:endParaRPr lang="en-US" dirty="0"/>
          </a:p>
          <a:p>
            <a:pPr fontAlgn="auto">
              <a:spcAft>
                <a:spcPts val="0"/>
              </a:spcAft>
              <a:defRPr/>
            </a:pPr>
            <a:r>
              <a:rPr lang="fa-IR" u="sng" dirty="0">
                <a:hlinkClick r:id="rId2" action="ppaction://hlinkfile"/>
              </a:rPr>
              <a:t>متشابهات ج4 ص11</a:t>
            </a:r>
            <a:r>
              <a:rPr lang="fa-IR" dirty="0"/>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سخن احمد الحسن موافق نظر عامه</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marL="180340" indent="180340" algn="justLow" fontAlgn="auto">
              <a:spcAft>
                <a:spcPts val="0"/>
              </a:spcAft>
              <a:defRPr/>
            </a:pPr>
            <a:r>
              <a:rPr lang="fa-IR" dirty="0">
                <a:solidFill>
                  <a:srgbClr val="FF00FF"/>
                </a:solidFill>
                <a:latin typeface="Cambria" panose="02040503050406030204" pitchFamily="18" charset="0"/>
                <a:cs typeface="Tahoma" panose="020B0604030504040204" pitchFamily="34" charset="0"/>
              </a:rPr>
              <a:t>تنقيص حضرت امير (ع) مطابق تفسير اهل سنت:</a:t>
            </a:r>
          </a:p>
          <a:p>
            <a:pPr marL="180340" indent="180340" algn="justLow" fontAlgn="auto">
              <a:spcAft>
                <a:spcPts val="0"/>
              </a:spcAft>
              <a:defRPr/>
            </a:pPr>
            <a:r>
              <a:rPr lang="fa-IR" dirty="0">
                <a:solidFill>
                  <a:srgbClr val="000080"/>
                </a:solidFill>
                <a:latin typeface="Taher" panose="00000400000000000000" pitchFamily="2" charset="-78"/>
                <a:ea typeface="Times New Roman" panose="02020603050405020304" pitchFamily="18" charset="0"/>
              </a:rPr>
              <a:t>عن الزُّهْرِيِّ قال أخبرني عَلِيُّ بن حُسَيْنٍ أَنَّ حُسَيْنَ بن عَلِيٍّ أخبره أَنَّ عَلِيَّ بن أبي طَالِبٍ أخبره أَنَّ رَسُولَ اللَّهِ صلى الله عليه وسلم طَرَقَهُ وَفَاطِمَةَ بِنْتَ النبي عليه السَّلَام لَيْلَةً فقال ألا تُصَلِّيَانِ فقلت يا رَسُولَ اللَّهِ أَنْفُسُنَا بِيَدِ اللَّهِ فإذا شَاءَ أَنْ يَبْعَثَنَا بَعَثَنَا، فَانْصَرَفَ حين قُلْنَا ذلك ولم يَرْجِعْ إلي شيئا ثُمَّ سَمِعْتُهُ وهو مُوَلٍّ يَضْرِبُ فَخِذَهُ وهو يقول  </a:t>
            </a:r>
            <a:r>
              <a:rPr lang="fa-IR" dirty="0">
                <a:solidFill>
                  <a:srgbClr val="000080"/>
                </a:solidFill>
                <a:highlight>
                  <a:srgbClr val="FFFF00"/>
                </a:highlight>
                <a:latin typeface="Taher" panose="00000400000000000000" pitchFamily="2" charset="-78"/>
                <a:ea typeface="Times New Roman" panose="02020603050405020304" pitchFamily="18" charset="0"/>
              </a:rPr>
              <a:t>وكان الْإِنْسَانُ أَكْثَرَ شَيْءٍ جَدَلًا</a:t>
            </a:r>
            <a:r>
              <a:rPr lang="fa-IR" dirty="0">
                <a:solidFill>
                  <a:srgbClr val="000080"/>
                </a:solidFill>
                <a:latin typeface="Taher" panose="00000400000000000000" pitchFamily="2" charset="-78"/>
                <a:ea typeface="Times New Roman" panose="02020603050405020304" pitchFamily="18" charset="0"/>
              </a:rPr>
              <a:t> </a:t>
            </a:r>
            <a:endParaRPr lang="en-US" dirty="0">
              <a:solidFill>
                <a:srgbClr val="000080"/>
              </a:solidFill>
              <a:latin typeface="Taher" panose="00000400000000000000" pitchFamily="2" charset="-78"/>
              <a:ea typeface="Times New Roman" panose="02020603050405020304" pitchFamily="18" charset="0"/>
            </a:endParaRPr>
          </a:p>
          <a:p>
            <a:pPr indent="180340" algn="r" fontAlgn="auto">
              <a:spcAft>
                <a:spcPts val="0"/>
              </a:spcAft>
              <a:defRPr/>
            </a:pPr>
            <a:r>
              <a:rPr lang="fa-IR" u="sng" dirty="0">
                <a:hlinkClick r:id="rId2" action="ppaction://hlinkfile"/>
              </a:rPr>
              <a:t>صحيح البخاري ج1ص 379 ح 1127 ، نشر : دار ابن كثير , اليمامة - بيروت</a:t>
            </a:r>
            <a:endParaRPr lang="fa-I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حضرت علي (ع) انسان زيان کاري بوده است</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fontAlgn="auto">
              <a:spcAft>
                <a:spcPts val="0"/>
              </a:spcAft>
              <a:defRPr/>
            </a:pPr>
            <a:r>
              <a:rPr lang="fa-IR" dirty="0">
                <a:solidFill>
                  <a:srgbClr val="FF00FF"/>
                </a:solidFill>
                <a:latin typeface="Cambria" panose="02040503050406030204" pitchFamily="18" charset="0"/>
                <a:cs typeface="Tahoma" panose="020B0604030504040204" pitchFamily="34" charset="0"/>
              </a:rPr>
              <a:t>مراد از «الانسان لفي خسر» حضرت امير (ع) است:</a:t>
            </a:r>
          </a:p>
          <a:p>
            <a:pPr fontAlgn="auto">
              <a:spcAft>
                <a:spcPts val="0"/>
              </a:spcAft>
              <a:defRPr/>
            </a:pPr>
            <a:r>
              <a:rPr lang="fa-IR" dirty="0"/>
              <a:t>سوال/109:</a:t>
            </a:r>
            <a:r>
              <a:rPr lang="fa-IR" dirty="0">
                <a:ln>
                  <a:solidFill>
                    <a:srgbClr val="FF0000"/>
                  </a:solidFill>
                </a:ln>
              </a:rPr>
              <a:t>آيه والعصر ان الانسان لفي خسر </a:t>
            </a:r>
            <a:r>
              <a:rPr lang="fa-IR" dirty="0"/>
              <a:t>به عصر سوگند که انسان هميشه در زيان است به چه معني است؟</a:t>
            </a:r>
            <a:endParaRPr lang="en-US" dirty="0"/>
          </a:p>
          <a:p>
            <a:pPr fontAlgn="auto">
              <a:spcAft>
                <a:spcPts val="0"/>
              </a:spcAft>
              <a:defRPr/>
            </a:pPr>
            <a:r>
              <a:rPr lang="fa-IR" dirty="0"/>
              <a:t>جواب (احمد بصري) : </a:t>
            </a:r>
            <a:r>
              <a:rPr lang="fa-IR" dirty="0">
                <a:ln>
                  <a:solidFill>
                    <a:srgbClr val="FF0000"/>
                  </a:solidFill>
                </a:ln>
              </a:rPr>
              <a:t>اميرالمومنين همان انسان است و او در </a:t>
            </a:r>
            <a:r>
              <a:rPr lang="fa-IR" dirty="0" smtClean="0">
                <a:ln>
                  <a:solidFill>
                    <a:srgbClr val="FF0000"/>
                  </a:solidFill>
                </a:ln>
              </a:rPr>
              <a:t>خسر </a:t>
            </a:r>
            <a:r>
              <a:rPr lang="fa-IR" dirty="0">
                <a:ln>
                  <a:solidFill>
                    <a:srgbClr val="FF0000"/>
                  </a:solidFill>
                </a:ln>
              </a:rPr>
              <a:t>و زيان </a:t>
            </a:r>
            <a:r>
              <a:rPr lang="fa-IR" dirty="0"/>
              <a:t>است </a:t>
            </a:r>
            <a:endParaRPr lang="en-US" dirty="0"/>
          </a:p>
          <a:p>
            <a:pPr fontAlgn="auto">
              <a:spcAft>
                <a:spcPts val="0"/>
              </a:spcAft>
              <a:defRPr/>
            </a:pPr>
            <a:r>
              <a:rPr lang="fa-IR" u="sng" dirty="0">
                <a:hlinkClick r:id="rId2" action="ppaction://hlinkfile"/>
              </a:rPr>
              <a:t>متشابهات ج3 ص62.</a:t>
            </a:r>
            <a:endParaRPr lang="fa-I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تفسير ان الانسان لفي خسر از زبان ائمه</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marL="180340" fontAlgn="auto">
              <a:spcBef>
                <a:spcPts val="1200"/>
              </a:spcBef>
              <a:spcAft>
                <a:spcPts val="600"/>
              </a:spcAft>
              <a:defRPr/>
            </a:pPr>
            <a:r>
              <a:rPr lang="fa-IR" sz="2800" dirty="0">
                <a:solidFill>
                  <a:srgbClr val="FF00FF"/>
                </a:solidFill>
                <a:latin typeface="Cambria" panose="02040503050406030204" pitchFamily="18" charset="0"/>
                <a:ea typeface="Times New Roman" panose="02020603050405020304" pitchFamily="18" charset="0"/>
                <a:cs typeface="Tahoma" panose="020B0604030504040204" pitchFamily="34" charset="0"/>
              </a:rPr>
              <a:t>مراد از انسان،  اعداء آل محمد</a:t>
            </a:r>
            <a:endParaRPr lang="en-US" sz="2800" dirty="0">
              <a:solidFill>
                <a:srgbClr val="FF00FF"/>
              </a:solidFill>
              <a:latin typeface="Cambria" panose="02040503050406030204" pitchFamily="18" charset="0"/>
              <a:ea typeface="Times New Roman" panose="02020603050405020304" pitchFamily="18" charset="0"/>
            </a:endParaRPr>
          </a:p>
          <a:p>
            <a:pPr marL="180340" indent="180340" algn="r" fontAlgn="auto">
              <a:spcAft>
                <a:spcPts val="0"/>
              </a:spcAft>
              <a:defRPr/>
            </a:pPr>
            <a:r>
              <a:rPr lang="fa-IR" dirty="0">
                <a:solidFill>
                  <a:srgbClr val="000000"/>
                </a:solidFill>
                <a:latin typeface="Tahoma" panose="020B0604030504040204" pitchFamily="34" charset="0"/>
                <a:ea typeface="Times New Roman" panose="02020603050405020304" pitchFamily="18" charset="0"/>
              </a:rPr>
              <a:t>شيخ صدوق روايتي را از امام صادق نقل ميکند که ايشان </a:t>
            </a:r>
            <a:r>
              <a:rPr lang="fa-IR" dirty="0" smtClean="0">
                <a:solidFill>
                  <a:srgbClr val="000000"/>
                </a:solidFill>
                <a:latin typeface="Tahoma" panose="020B0604030504040204" pitchFamily="34" charset="0"/>
                <a:ea typeface="Times New Roman" panose="02020603050405020304" pitchFamily="18" charset="0"/>
              </a:rPr>
              <a:t>اينگونه </a:t>
            </a:r>
            <a:r>
              <a:rPr lang="fa-IR" dirty="0">
                <a:solidFill>
                  <a:srgbClr val="000000"/>
                </a:solidFill>
                <a:latin typeface="Tahoma" panose="020B0604030504040204" pitchFamily="34" charset="0"/>
                <a:ea typeface="Times New Roman" panose="02020603050405020304" pitchFamily="18" charset="0"/>
              </a:rPr>
              <a:t>آيه را تفسير فرمودند:</a:t>
            </a:r>
            <a:endParaRPr lang="en-US" sz="2800" dirty="0">
              <a:solidFill>
                <a:srgbClr val="000000"/>
              </a:solidFill>
              <a:latin typeface="Tahoma" panose="020B0604030504040204" pitchFamily="34" charset="0"/>
              <a:ea typeface="Times New Roman" panose="02020603050405020304" pitchFamily="18" charset="0"/>
            </a:endParaRPr>
          </a:p>
          <a:p>
            <a:pPr marL="180340" indent="180340" algn="justLow" fontAlgn="auto">
              <a:spcAft>
                <a:spcPts val="0"/>
              </a:spcAft>
              <a:defRPr/>
            </a:pPr>
            <a:r>
              <a:rPr lang="fa-IR" dirty="0">
                <a:solidFill>
                  <a:srgbClr val="000080"/>
                </a:solidFill>
                <a:latin typeface="Taher" panose="00000400000000000000" pitchFamily="2" charset="-78"/>
                <a:ea typeface="Times New Roman" panose="02020603050405020304" pitchFamily="18" charset="0"/>
              </a:rPr>
              <a:t>عن المفضل بن عمر قال : سألت الصادق جعفر بن محمد عليهما السلام عن قول الله عز وجل : " والعصر إن الانسان لفي خسر " قال عليه السلام : العصر عصر خروج القائم عليه السلام " </a:t>
            </a:r>
            <a:r>
              <a:rPr lang="fa-IR" dirty="0">
                <a:solidFill>
                  <a:srgbClr val="000080"/>
                </a:solidFill>
                <a:highlight>
                  <a:srgbClr val="FFFF00"/>
                </a:highlight>
                <a:latin typeface="Taher" panose="00000400000000000000" pitchFamily="2" charset="-78"/>
                <a:ea typeface="Times New Roman" panose="02020603050405020304" pitchFamily="18" charset="0"/>
              </a:rPr>
              <a:t>إن الانسان لفي خسر " يعني أعداءنا</a:t>
            </a:r>
            <a:r>
              <a:rPr lang="fa-IR" dirty="0">
                <a:solidFill>
                  <a:srgbClr val="000080"/>
                </a:solidFill>
                <a:latin typeface="Taher" panose="00000400000000000000" pitchFamily="2" charset="-78"/>
                <a:ea typeface="Times New Roman" panose="02020603050405020304" pitchFamily="18" charset="0"/>
              </a:rPr>
              <a:t> </a:t>
            </a:r>
            <a:endParaRPr lang="en-US" dirty="0">
              <a:solidFill>
                <a:srgbClr val="000080"/>
              </a:solidFill>
              <a:latin typeface="Taher" panose="00000400000000000000" pitchFamily="2" charset="-78"/>
              <a:ea typeface="Times New Roman" panose="02020603050405020304" pitchFamily="18" charset="0"/>
            </a:endParaRPr>
          </a:p>
          <a:p>
            <a:pPr fontAlgn="auto">
              <a:spcAft>
                <a:spcPts val="0"/>
              </a:spcAft>
              <a:defRPr/>
            </a:pPr>
            <a:r>
              <a:rPr lang="fa-IR" u="sng" dirty="0">
                <a:hlinkClick r:id="rId2" action="ppaction://hlinkfile"/>
              </a:rPr>
              <a:t>کمال الدين و تمام النعمه شيخ صدوق ص656</a:t>
            </a:r>
            <a:r>
              <a:rPr lang="fa-IR" dirty="0"/>
              <a:t>....</a:t>
            </a:r>
            <a:endParaRPr lang="en-US" dirty="0"/>
          </a:p>
          <a:p>
            <a:pPr marL="180340" indent="180340" algn="justLow" fontAlgn="auto">
              <a:spcAft>
                <a:spcPts val="0"/>
              </a:spcAft>
              <a:defRPr/>
            </a:pPr>
            <a:r>
              <a:rPr lang="fa-IR" dirty="0">
                <a:solidFill>
                  <a:srgbClr val="000080"/>
                </a:solidFill>
                <a:latin typeface="Taher" panose="00000400000000000000" pitchFamily="2" charset="-78"/>
                <a:ea typeface="Times New Roman" panose="02020603050405020304" pitchFamily="18" charset="0"/>
              </a:rPr>
              <a:t>سيد بن طاووس:</a:t>
            </a:r>
            <a:r>
              <a:rPr lang="en-US" dirty="0">
                <a:solidFill>
                  <a:srgbClr val="000080"/>
                </a:solidFill>
                <a:latin typeface="Taher" panose="00000400000000000000" pitchFamily="2" charset="-78"/>
                <a:ea typeface="Times New Roman" panose="02020603050405020304" pitchFamily="18" charset="0"/>
              </a:rPr>
              <a:t>‌</a:t>
            </a:r>
            <a:r>
              <a:rPr lang="fa-IR" dirty="0">
                <a:solidFill>
                  <a:srgbClr val="000080"/>
                </a:solidFill>
                <a:latin typeface="Taher" panose="00000400000000000000" pitchFamily="2" charset="-78"/>
                <a:ea typeface="Times New Roman" panose="02020603050405020304" pitchFamily="18" charset="0"/>
              </a:rPr>
              <a:t>وتفسيرها : ورب عصر القيامة ، ( ان الانسان لفي خسر ) </a:t>
            </a:r>
            <a:r>
              <a:rPr lang="fa-IR" dirty="0">
                <a:solidFill>
                  <a:srgbClr val="000080"/>
                </a:solidFill>
                <a:highlight>
                  <a:srgbClr val="FFFF00"/>
                </a:highlight>
                <a:latin typeface="Taher" panose="00000400000000000000" pitchFamily="2" charset="-78"/>
                <a:ea typeface="Times New Roman" panose="02020603050405020304" pitchFamily="18" charset="0"/>
              </a:rPr>
              <a:t>أعداء آل محمد</a:t>
            </a:r>
            <a:r>
              <a:rPr lang="fa-IR" dirty="0">
                <a:solidFill>
                  <a:srgbClr val="000080"/>
                </a:solidFill>
                <a:latin typeface="Taher" panose="00000400000000000000" pitchFamily="2" charset="-78"/>
                <a:ea typeface="Times New Roman" panose="02020603050405020304" pitchFamily="18" charset="0"/>
              </a:rPr>
              <a:t> ، ( الا الذين آمنوا ) بولايتهم ) ، ( وعملوا الصالحات ) بمواساة اخوانهم ، ( وتواصوا بالصبر ) في غيبة غائبهم .</a:t>
            </a:r>
            <a:endParaRPr lang="en-US" dirty="0">
              <a:solidFill>
                <a:srgbClr val="000080"/>
              </a:solidFill>
              <a:latin typeface="Taher" panose="00000400000000000000" pitchFamily="2" charset="-78"/>
              <a:ea typeface="Times New Roman" panose="02020603050405020304" pitchFamily="18" charset="0"/>
            </a:endParaRPr>
          </a:p>
          <a:p>
            <a:pPr fontAlgn="auto">
              <a:spcAft>
                <a:spcPts val="0"/>
              </a:spcAft>
              <a:defRPr/>
            </a:pPr>
            <a:r>
              <a:rPr lang="fa-IR" u="sng" dirty="0">
                <a:hlinkClick r:id="rId3" action="ppaction://hlinkfile"/>
              </a:rPr>
              <a:t>اقبال الاعمال سيد بن طاووس ص247</a:t>
            </a:r>
            <a:r>
              <a:rPr lang="fa-IR" dirty="0"/>
              <a:t>...</a:t>
            </a:r>
            <a:endParaRPr lang="en-US" dirty="0"/>
          </a:p>
          <a:p>
            <a:pPr fontAlgn="auto">
              <a:spcAft>
                <a:spcPts val="0"/>
              </a:spcAft>
              <a:defRPr/>
            </a:pPr>
            <a:endParaRPr lang="fa-I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marL="180340" fontAlgn="auto">
              <a:spcBef>
                <a:spcPts val="1200"/>
              </a:spcBef>
              <a:spcAft>
                <a:spcPts val="600"/>
              </a:spcAft>
              <a:defRPr/>
            </a:pPr>
            <a:r>
              <a:rPr lang="fa-IR" dirty="0"/>
              <a:t>تفسير ان الانسان لفي خسر از زبان ائمه</a:t>
            </a:r>
            <a:endParaRPr lang="en-US" dirty="0">
              <a:latin typeface="Cambria" panose="02040503050406030204" pitchFamily="18" charset="0"/>
              <a:ea typeface="Times New Roman" panose="02020603050405020304" pitchFamily="18" charset="0"/>
            </a:endParaRPr>
          </a:p>
        </p:txBody>
      </p:sp>
      <p:sp>
        <p:nvSpPr>
          <p:cNvPr id="3" name="Content Placeholder 2"/>
          <p:cNvSpPr>
            <a:spLocks noGrp="1"/>
          </p:cNvSpPr>
          <p:nvPr>
            <p:ph idx="1"/>
          </p:nvPr>
        </p:nvSpPr>
        <p:spPr>
          <a:xfrm>
            <a:off x="503728" y="781676"/>
            <a:ext cx="11256901" cy="6076324"/>
          </a:xfrm>
        </p:spPr>
        <p:txBody>
          <a:bodyPr rtlCol="0">
            <a:normAutofit/>
          </a:bodyPr>
          <a:lstStyle/>
          <a:p>
            <a:pPr marL="180340" fontAlgn="auto">
              <a:spcBef>
                <a:spcPts val="1200"/>
              </a:spcBef>
              <a:spcAft>
                <a:spcPts val="600"/>
              </a:spcAft>
              <a:defRPr/>
            </a:pPr>
            <a:r>
              <a:rPr lang="fa-IR" dirty="0">
                <a:solidFill>
                  <a:srgbClr val="FF00FF"/>
                </a:solidFill>
                <a:latin typeface="Cambria" panose="02040503050406030204" pitchFamily="18" charset="0"/>
                <a:ea typeface="Times New Roman" panose="02020603050405020304" pitchFamily="18" charset="0"/>
                <a:cs typeface="Tahoma" panose="020B0604030504040204" pitchFamily="34" charset="0"/>
              </a:rPr>
              <a:t>مراد از انسان، ابو جهل</a:t>
            </a:r>
            <a:endParaRPr lang="en-US" dirty="0">
              <a:solidFill>
                <a:srgbClr val="FF00FF"/>
              </a:solidFill>
              <a:latin typeface="Cambria" panose="02040503050406030204" pitchFamily="18" charset="0"/>
              <a:ea typeface="Times New Roman" panose="02020603050405020304" pitchFamily="18" charset="0"/>
            </a:endParaRPr>
          </a:p>
          <a:p>
            <a:pPr marL="180340" indent="180340" algn="justLow" fontAlgn="auto">
              <a:spcAft>
                <a:spcPts val="0"/>
              </a:spcAft>
              <a:defRPr/>
            </a:pPr>
            <a:r>
              <a:rPr lang="fa-IR" dirty="0">
                <a:solidFill>
                  <a:srgbClr val="000080"/>
                </a:solidFill>
                <a:latin typeface="Taher" panose="00000400000000000000" pitchFamily="2" charset="-78"/>
                <a:ea typeface="Times New Roman" panose="02020603050405020304" pitchFamily="18" charset="0"/>
              </a:rPr>
              <a:t>عن ابن عباس في قوله تعالى : والعصر ان الانسان لفي خسر : يعني </a:t>
            </a:r>
            <a:r>
              <a:rPr lang="fa-IR" dirty="0">
                <a:solidFill>
                  <a:srgbClr val="000080"/>
                </a:solidFill>
                <a:highlight>
                  <a:srgbClr val="FFFF00"/>
                </a:highlight>
                <a:latin typeface="Taher" panose="00000400000000000000" pitchFamily="2" charset="-78"/>
                <a:ea typeface="Times New Roman" panose="02020603050405020304" pitchFamily="18" charset="0"/>
              </a:rPr>
              <a:t>أبا جهل</a:t>
            </a:r>
            <a:r>
              <a:rPr lang="fa-IR" dirty="0">
                <a:solidFill>
                  <a:srgbClr val="000080"/>
                </a:solidFill>
                <a:latin typeface="Taher" panose="00000400000000000000" pitchFamily="2" charset="-78"/>
                <a:ea typeface="Times New Roman" panose="02020603050405020304" pitchFamily="18" charset="0"/>
              </a:rPr>
              <a:t> إلا الذين آمنوا وعملوا الصالحات ذكر علي وسلمان</a:t>
            </a:r>
            <a:endParaRPr lang="en-US" dirty="0">
              <a:solidFill>
                <a:srgbClr val="000080"/>
              </a:solidFill>
              <a:latin typeface="Taher" panose="00000400000000000000" pitchFamily="2" charset="-78"/>
              <a:ea typeface="Times New Roman" panose="02020603050405020304" pitchFamily="18" charset="0"/>
            </a:endParaRPr>
          </a:p>
          <a:p>
            <a:pPr fontAlgn="auto">
              <a:spcAft>
                <a:spcPts val="0"/>
              </a:spcAft>
              <a:defRPr/>
            </a:pPr>
            <a:r>
              <a:rPr lang="fa-IR" u="sng" dirty="0">
                <a:hlinkClick r:id="rId2" action="ppaction://hlinkfile"/>
              </a:rPr>
              <a:t>مناقب آل ابي طالب ابن شهر آشوب ج2ص 260</a:t>
            </a:r>
            <a:r>
              <a:rPr lang="fa-IR" dirty="0"/>
              <a:t>...</a:t>
            </a:r>
            <a:endParaRPr lang="en-US" dirty="0"/>
          </a:p>
          <a:p>
            <a:pPr fontAlgn="auto">
              <a:spcAft>
                <a:spcPts val="0"/>
              </a:spcAft>
              <a:defRPr/>
            </a:pPr>
            <a:endParaRPr lang="fa-I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وجود ظلمت و تاريکي در حضرت علي(ع)</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fontAlgn="auto">
              <a:spcAft>
                <a:spcPts val="0"/>
              </a:spcAft>
              <a:defRPr/>
            </a:pPr>
            <a:r>
              <a:rPr lang="fa-IR" dirty="0" smtClean="0">
                <a:solidFill>
                  <a:srgbClr val="FF00FF"/>
                </a:solidFill>
                <a:latin typeface="Cambria" panose="02040503050406030204" pitchFamily="18" charset="0"/>
                <a:cs typeface="Tahoma" panose="020B0604030504040204" pitchFamily="34" charset="0"/>
              </a:rPr>
              <a:t>اگر ظلمت </a:t>
            </a:r>
            <a:r>
              <a:rPr lang="fa-IR" dirty="0">
                <a:solidFill>
                  <a:srgbClr val="FF00FF"/>
                </a:solidFill>
                <a:latin typeface="Cambria" panose="02040503050406030204" pitchFamily="18" charset="0"/>
                <a:cs typeface="Tahoma" panose="020B0604030504040204" pitchFamily="34" charset="0"/>
              </a:rPr>
              <a:t>در وجود علي ع نبود همان محمد مي شد</a:t>
            </a:r>
          </a:p>
          <a:p>
            <a:pPr fontAlgn="auto">
              <a:spcAft>
                <a:spcPts val="0"/>
              </a:spcAft>
              <a:defRPr/>
            </a:pPr>
            <a:r>
              <a:rPr lang="fa-IR" dirty="0"/>
              <a:t>سوال 136</a:t>
            </a:r>
            <a:r>
              <a:rPr lang="fa-IR" dirty="0" smtClean="0"/>
              <a:t>: معني </a:t>
            </a:r>
            <a:r>
              <a:rPr lang="fa-IR" dirty="0"/>
              <a:t>سخن علي بن ابيطالب ع در دعاي صبح که ميفرمايد (الهي عقلي مغلوب عقل من مغلوب است)دعاي صباح مفاتيح الجنان چيست؟</a:t>
            </a:r>
            <a:endParaRPr lang="en-US" dirty="0"/>
          </a:p>
          <a:p>
            <a:pPr fontAlgn="auto">
              <a:spcAft>
                <a:spcPts val="0"/>
              </a:spcAft>
              <a:defRPr/>
            </a:pPr>
            <a:r>
              <a:rPr lang="fa-IR" dirty="0"/>
              <a:t>پاسخ احمد بصري:</a:t>
            </a:r>
            <a:r>
              <a:rPr lang="en-US" dirty="0"/>
              <a:t>‌ </a:t>
            </a:r>
            <a:r>
              <a:rPr lang="fa-IR" dirty="0"/>
              <a:t>از جهت منيت و ظلمت، اين عبارت ادا مي شود و اگر منيت و </a:t>
            </a:r>
            <a:r>
              <a:rPr lang="fa-IR" dirty="0">
                <a:ln>
                  <a:solidFill>
                    <a:srgbClr val="FF0000"/>
                  </a:solidFill>
                </a:ln>
              </a:rPr>
              <a:t>ظلمت کم در وجود علي ع </a:t>
            </a:r>
            <a:r>
              <a:rPr lang="fa-IR" dirty="0" smtClean="0">
                <a:ln>
                  <a:solidFill>
                    <a:srgbClr val="FF0000"/>
                  </a:solidFill>
                </a:ln>
              </a:rPr>
              <a:t>نبود، </a:t>
            </a:r>
            <a:r>
              <a:rPr lang="fa-IR" dirty="0">
                <a:ln>
                  <a:solidFill>
                    <a:srgbClr val="FF0000"/>
                  </a:solidFill>
                </a:ln>
              </a:rPr>
              <a:t>علي </a:t>
            </a:r>
            <a:r>
              <a:rPr lang="fa-IR" dirty="0" smtClean="0">
                <a:ln>
                  <a:solidFill>
                    <a:srgbClr val="FF0000"/>
                  </a:solidFill>
                </a:ln>
              </a:rPr>
              <a:t>همان </a:t>
            </a:r>
            <a:r>
              <a:rPr lang="fa-IR" dirty="0">
                <a:ln>
                  <a:solidFill>
                    <a:srgbClr val="FF0000"/>
                  </a:solidFill>
                </a:ln>
              </a:rPr>
              <a:t>محمد ص مي شد</a:t>
            </a:r>
            <a:r>
              <a:rPr lang="fa-IR" dirty="0"/>
              <a:t>.</a:t>
            </a:r>
            <a:endParaRPr lang="en-US" dirty="0"/>
          </a:p>
          <a:p>
            <a:pPr fontAlgn="auto">
              <a:spcAft>
                <a:spcPts val="0"/>
              </a:spcAft>
              <a:defRPr/>
            </a:pPr>
            <a:r>
              <a:rPr lang="fa-IR" u="sng" dirty="0">
                <a:hlinkClick r:id="rId2" action="ppaction://hlinkfile"/>
              </a:rPr>
              <a:t>متشابهات ج4 ص26.</a:t>
            </a:r>
            <a:r>
              <a:rPr lang="fa-IR" dirty="0"/>
              <a:t>...</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امام حسين(ع) مشرک بود و داراي ظلمت</a:t>
            </a:r>
            <a:endParaRPr lang="en-US" dirty="0"/>
          </a:p>
        </p:txBody>
      </p:sp>
      <p:sp>
        <p:nvSpPr>
          <p:cNvPr id="3" name="Content Placeholder 2"/>
          <p:cNvSpPr>
            <a:spLocks noGrp="1"/>
          </p:cNvSpPr>
          <p:nvPr>
            <p:ph idx="1"/>
          </p:nvPr>
        </p:nvSpPr>
        <p:spPr>
          <a:xfrm>
            <a:off x="503728" y="781676"/>
            <a:ext cx="11256901" cy="6076324"/>
          </a:xfrm>
        </p:spPr>
        <p:txBody>
          <a:bodyPr rtlCol="0">
            <a:normAutofit fontScale="92500"/>
          </a:bodyPr>
          <a:lstStyle/>
          <a:p>
            <a:pPr fontAlgn="auto">
              <a:spcAft>
                <a:spcPts val="0"/>
              </a:spcAft>
              <a:defRPr/>
            </a:pPr>
            <a:r>
              <a:rPr lang="fa-IR" sz="3500" dirty="0">
                <a:solidFill>
                  <a:srgbClr val="FF00FF"/>
                </a:solidFill>
                <a:latin typeface="Cambria" panose="02040503050406030204" pitchFamily="18" charset="0"/>
                <a:cs typeface="Tahoma" panose="020B0604030504040204" pitchFamily="34" charset="0"/>
              </a:rPr>
              <a:t>در وجود امام حسين (ع) شك و شرك نفساني بوده:</a:t>
            </a:r>
          </a:p>
          <a:p>
            <a:pPr fontAlgn="auto">
              <a:spcAft>
                <a:spcPts val="0"/>
              </a:spcAft>
              <a:defRPr/>
            </a:pPr>
            <a:r>
              <a:rPr lang="fa-IR" dirty="0"/>
              <a:t>سوال 27: معني فرموده امام حسين عليه السلام در دعاي عرفه که ميفرمايد (الهي مرا از گمراهي ذلت نفس خويش خارج کن و مرا از شک و شرک خويش طهارت بخش)چيست؟</a:t>
            </a:r>
            <a:endParaRPr lang="en-US" dirty="0"/>
          </a:p>
          <a:p>
            <a:pPr fontAlgn="auto">
              <a:spcAft>
                <a:spcPts val="0"/>
              </a:spcAft>
              <a:defRPr/>
            </a:pPr>
            <a:r>
              <a:rPr lang="fa-IR" sz="2800" b="0" dirty="0"/>
              <a:t>احمد بصري با جسارت تمام اينگونه پاسخ ميدهد:</a:t>
            </a:r>
            <a:endParaRPr lang="en-US" sz="2800" b="0" dirty="0"/>
          </a:p>
          <a:p>
            <a:pPr fontAlgn="auto">
              <a:spcAft>
                <a:spcPts val="0"/>
              </a:spcAft>
              <a:defRPr/>
            </a:pPr>
            <a:r>
              <a:rPr lang="fa-IR" dirty="0">
                <a:ln>
                  <a:solidFill>
                    <a:srgbClr val="FF0000"/>
                  </a:solidFill>
                </a:ln>
              </a:rPr>
              <a:t>شرک نفساني: که  مخفي ترين نوع شرک است و همان منيت مي باشد</a:t>
            </a:r>
            <a:r>
              <a:rPr lang="fa-IR" dirty="0"/>
              <a:t> که مخلوق را از آن گريزي نيست اين منيت او را با ظلمت و عدمي که بدون وجود آن فقط خداي سبحان و متعال مي ماند ولاغير </a:t>
            </a:r>
            <a:r>
              <a:rPr lang="fa-IR" dirty="0" smtClean="0"/>
              <a:t>درهم </a:t>
            </a:r>
            <a:r>
              <a:rPr lang="fa-IR" dirty="0"/>
              <a:t>مي آميزد و از همين رو به اين معنا </a:t>
            </a:r>
            <a:r>
              <a:rPr lang="fa-IR" dirty="0">
                <a:ln>
                  <a:solidFill>
                    <a:srgbClr val="FF0000"/>
                  </a:solidFill>
                </a:ln>
              </a:rPr>
              <a:t>هر بنده اي از بندگان خدا مشرک مي باشد امام حسين(ع) اين معناي شرک و نيز آن چه از شک به همراه دارد را قصد کرده است</a:t>
            </a:r>
            <a:r>
              <a:rPr lang="fa-IR" dirty="0"/>
              <a:t> امام حسين فتح المبين را درخواست مي نمايد و از بين رفتن شائبه‌ي عدم و ظلمت از صفحه وجودش را عدمي که بدون آن چيزي </a:t>
            </a:r>
            <a:r>
              <a:rPr lang="fa-IR" dirty="0" smtClean="0"/>
              <a:t>جز </a:t>
            </a:r>
            <a:r>
              <a:rPr lang="fa-IR" dirty="0"/>
              <a:t>خداي واحد قهار باقي نمي ماند</a:t>
            </a:r>
            <a:endParaRPr lang="en-US" dirty="0"/>
          </a:p>
          <a:p>
            <a:pPr fontAlgn="auto">
              <a:spcAft>
                <a:spcPts val="0"/>
              </a:spcAft>
              <a:defRPr/>
            </a:pPr>
            <a:r>
              <a:rPr lang="fa-IR" u="sng" dirty="0">
                <a:hlinkClick r:id="rId2" action="ppaction://hlinkfile"/>
              </a:rPr>
              <a:t>متشابهات ج2 ص 30.</a:t>
            </a:r>
            <a:r>
              <a:rPr lang="fa-IR" dirty="0"/>
              <a:t>..</a:t>
            </a:r>
            <a:endParaRPr lang="en-US" dirty="0"/>
          </a:p>
          <a:p>
            <a:pPr fontAlgn="auto">
              <a:spcAft>
                <a:spcPts val="0"/>
              </a:spcAft>
              <a:defRPr/>
            </a:pPr>
            <a:endParaRPr lang="fa-I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عصمت معصومين امر قرآني است</a:t>
            </a:r>
            <a:endParaRPr lang="en-US" dirty="0"/>
          </a:p>
        </p:txBody>
      </p:sp>
      <p:sp>
        <p:nvSpPr>
          <p:cNvPr id="3" name="Content Placeholder 2"/>
          <p:cNvSpPr>
            <a:spLocks noGrp="1"/>
          </p:cNvSpPr>
          <p:nvPr>
            <p:ph idx="1"/>
          </p:nvPr>
        </p:nvSpPr>
        <p:spPr>
          <a:xfrm>
            <a:off x="503238" y="781050"/>
            <a:ext cx="11256962" cy="6076950"/>
          </a:xfrm>
        </p:spPr>
        <p:txBody>
          <a:bodyPr>
            <a:normAutofit lnSpcReduction="10000"/>
          </a:bodyPr>
          <a:lstStyle/>
          <a:p>
            <a:pPr indent="179388" algn="justLow">
              <a:lnSpc>
                <a:spcPct val="90000"/>
              </a:lnSpc>
            </a:pPr>
            <a:r>
              <a:rPr lang="fa-IR" altLang="en-US" sz="3000" b="0" dirty="0" smtClean="0">
                <a:solidFill>
                  <a:srgbClr val="000000"/>
                </a:solidFill>
                <a:latin typeface="Tahoma" panose="020B0604030504040204" pitchFamily="34" charset="0"/>
                <a:cs typeface="Times New Roman" panose="02020603050405020304" pitchFamily="18" charset="0"/>
              </a:rPr>
              <a:t>عصمت معصومين عليهم السلام يك مسأله قرآني است و آيه تطهير عصمت آنان را تثبيت كرده است. </a:t>
            </a:r>
            <a:r>
              <a:rPr lang="fa-IR" altLang="en-US" sz="3000" dirty="0" smtClean="0">
                <a:solidFill>
                  <a:srgbClr val="000080"/>
                </a:solidFill>
                <a:latin typeface="Tahoma" panose="020B0604030504040204" pitchFamily="34" charset="0"/>
                <a:cs typeface="Times New Roman" panose="02020603050405020304" pitchFamily="18" charset="0"/>
              </a:rPr>
              <a:t> إِنَّما يُريدُ اللَّهُ لِيُذْهِبَ عَنْكُمُ الرِّجْسَ أَهْلَ الْبَيْتِ وَيُطَهِّرَكُمْ تَطْهيراً.</a:t>
            </a:r>
            <a:endParaRPr lang="en-US" altLang="en-US" sz="3000" dirty="0" smtClean="0">
              <a:solidFill>
                <a:srgbClr val="000000"/>
              </a:solidFill>
              <a:latin typeface="Tahoma" panose="020B0604030504040204" pitchFamily="34" charset="0"/>
              <a:cs typeface="Times New Roman" panose="02020603050405020304" pitchFamily="18" charset="0"/>
            </a:endParaRPr>
          </a:p>
          <a:p>
            <a:pPr indent="179388" algn="justLow">
              <a:lnSpc>
                <a:spcPct val="90000"/>
              </a:lnSpc>
            </a:pPr>
            <a:r>
              <a:rPr lang="fa-IR" altLang="en-US" sz="3000" b="0" dirty="0" smtClean="0">
                <a:solidFill>
                  <a:srgbClr val="000000"/>
                </a:solidFill>
                <a:latin typeface="Tahoma" panose="020B0604030504040204" pitchFamily="34" charset="0"/>
                <a:cs typeface="Times New Roman" panose="02020603050405020304" pitchFamily="18" charset="0"/>
              </a:rPr>
              <a:t>و همچنين در آيه اولي الأمر اطاعت بي قيد و شرط پيامبر اكرم (ص) و ائمه (ع) را در رديف اطاعت خداوند متعال شمرده است كه فخر رازي از استوانه هاي علمي اهل سنت اعتراف به دلالت آيه بر عصمت اولي الامر مي كند: </a:t>
            </a:r>
            <a:endParaRPr lang="en-US" altLang="en-US" sz="3000" dirty="0" smtClean="0">
              <a:solidFill>
                <a:srgbClr val="000000"/>
              </a:solidFill>
              <a:latin typeface="Tahoma" panose="020B0604030504040204" pitchFamily="34" charset="0"/>
              <a:cs typeface="Times New Roman" panose="02020603050405020304" pitchFamily="18" charset="0"/>
            </a:endParaRPr>
          </a:p>
          <a:p>
            <a:pPr indent="179388" algn="justLow">
              <a:lnSpc>
                <a:spcPct val="90000"/>
              </a:lnSpc>
            </a:pPr>
            <a:r>
              <a:rPr lang="fa-IR" altLang="en-US" sz="3300" dirty="0" smtClean="0">
                <a:solidFill>
                  <a:srgbClr val="005300"/>
                </a:solidFill>
                <a:latin typeface="Tahoma" panose="020B0604030504040204" pitchFamily="34" charset="0"/>
                <a:cs typeface="Times New Roman" panose="02020603050405020304" pitchFamily="18" charset="0"/>
              </a:rPr>
              <a:t>{يَا أَيُّهَا الَّذِينَ آمَنُوا أَطِيعُوا اللهَ وَأَطِيعُوا الرَّسُولَ وَأُوْلِي الأمْرِ مِنْكُمْ} النساء: 4 / 59 </a:t>
            </a:r>
            <a:endParaRPr lang="en-US" altLang="en-US" sz="3000" dirty="0" smtClean="0">
              <a:solidFill>
                <a:srgbClr val="005300"/>
              </a:solidFill>
              <a:latin typeface="Tahoma" panose="020B0604030504040204" pitchFamily="34" charset="0"/>
              <a:cs typeface="Times New Roman" panose="02020603050405020304" pitchFamily="18" charset="0"/>
            </a:endParaRPr>
          </a:p>
          <a:p>
            <a:pPr indent="179388" algn="justLow">
              <a:lnSpc>
                <a:spcPct val="90000"/>
              </a:lnSpc>
            </a:pPr>
            <a:r>
              <a:rPr lang="fa-IR" altLang="en-US" sz="3000" b="0" dirty="0" smtClean="0">
                <a:solidFill>
                  <a:srgbClr val="000000"/>
                </a:solidFill>
                <a:latin typeface="Tahoma" panose="020B0604030504040204" pitchFamily="34" charset="0"/>
                <a:cs typeface="Times New Roman" panose="02020603050405020304" pitchFamily="18" charset="0"/>
              </a:rPr>
              <a:t>قال الرازي الشافعي المتوفی 604هـ:  </a:t>
            </a:r>
            <a:r>
              <a:rPr lang="fa-IR" altLang="en-US" sz="3000" dirty="0" smtClean="0">
                <a:solidFill>
                  <a:srgbClr val="000080"/>
                </a:solidFill>
                <a:latin typeface="Tahoma" panose="020B0604030504040204" pitchFamily="34" charset="0"/>
                <a:cs typeface="Times New Roman" panose="02020603050405020304" pitchFamily="18" charset="0"/>
              </a:rPr>
              <a:t>وثبت أن كل من أمر الله بطاعته على سبيل الجزم وجب أن يكون معصوما عن الخطأ، فثبت قطعا أن أولي الأمر المذكور في هذه الآية لا بد وأن يكون معصوما.</a:t>
            </a:r>
          </a:p>
          <a:p>
            <a:pPr indent="179388">
              <a:lnSpc>
                <a:spcPct val="90000"/>
              </a:lnSpc>
            </a:pPr>
            <a:r>
              <a:rPr lang="fa-IR" altLang="en-US" sz="3000" b="0" dirty="0" smtClean="0">
                <a:solidFill>
                  <a:srgbClr val="008000"/>
                </a:solidFill>
                <a:latin typeface="Tahoma" panose="020B0604030504040204" pitchFamily="34" charset="0"/>
                <a:cs typeface="Times New Roman" panose="02020603050405020304" pitchFamily="18" charset="0"/>
              </a:rPr>
              <a:t>بنابراين ثابت شد که فرمان خدا به اطاعت از أولو الامر حتمى و قطعى است و نيز ثابت شد که هر کس خداوند پيروى و اطاعتش را واجب بداند بايد معصوم از خطا و اشتباه باشد وقتى اين چنين بود اولى الامر در اين آيه به ناچار و قطعا بايد معصوم باشند.</a:t>
            </a:r>
            <a:endParaRPr lang="en-US" altLang="en-US" sz="3000" dirty="0" smtClean="0">
              <a:solidFill>
                <a:srgbClr val="008000"/>
              </a:solidFill>
              <a:latin typeface="Tahoma" panose="020B0604030504040204" pitchFamily="34" charset="0"/>
              <a:cs typeface="Times New Roman" panose="02020603050405020304" pitchFamily="18" charset="0"/>
            </a:endParaRPr>
          </a:p>
          <a:p>
            <a:pPr indent="179388">
              <a:lnSpc>
                <a:spcPct val="90000"/>
              </a:lnSpc>
            </a:pPr>
            <a:r>
              <a:rPr lang="ar-SA" altLang="en-US" sz="2600" dirty="0" smtClean="0">
                <a:solidFill>
                  <a:srgbClr val="FF0000"/>
                </a:solidFill>
                <a:latin typeface="Times New Roman" panose="02020603050405020304" pitchFamily="18" charset="0"/>
                <a:cs typeface="Times New Roman" panose="02020603050405020304" pitchFamily="18" charset="0"/>
              </a:rPr>
              <a:t>التفسير الكبير أو مفاتيح الغيب، ج10، ص116، ناشر: دار الكتب العلمية - بيروت، </a:t>
            </a:r>
            <a:endParaRPr lang="en-US" altLang="en-US" sz="2200" dirty="0" smtClean="0">
              <a:solidFill>
                <a:srgbClr val="FF0000"/>
              </a:solidFill>
              <a:latin typeface="Times New Roman" panose="02020603050405020304" pitchFamily="18" charset="0"/>
              <a:cs typeface="Times New Roman" panose="02020603050405020304" pitchFamily="18" charset="0"/>
            </a:endParaRPr>
          </a:p>
          <a:p>
            <a:pPr indent="179388">
              <a:lnSpc>
                <a:spcPct val="90000"/>
              </a:lnSpc>
            </a:pPr>
            <a:endParaRPr lang="fa-IR" altLang="en-US" sz="3000" dirty="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عصمت معصومين امر در سنت قطعي</a:t>
            </a:r>
            <a:endParaRPr lang="en-US" dirty="0"/>
          </a:p>
        </p:txBody>
      </p:sp>
      <p:sp>
        <p:nvSpPr>
          <p:cNvPr id="103427"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fa-IR" altLang="en-US" dirty="0" smtClean="0">
                <a:solidFill>
                  <a:srgbClr val="FF00FF"/>
                </a:solidFill>
                <a:latin typeface="Cambria" panose="02040503050406030204" pitchFamily="18" charset="0"/>
                <a:cs typeface="Tahoma" panose="020B0604030504040204" pitchFamily="34" charset="0"/>
              </a:rPr>
              <a:t>حديث ثقلين</a:t>
            </a:r>
          </a:p>
          <a:p>
            <a:r>
              <a:rPr lang="fa-IR" altLang="en-US" b="0" dirty="0" smtClean="0"/>
              <a:t>پيامبر اكرم (ص) فرمود:  </a:t>
            </a:r>
            <a:r>
              <a:rPr lang="fa-IR" altLang="en-US" dirty="0" smtClean="0"/>
              <a:t>اني تَارك فِيكُمْ الثَّقَلَيْنِ كِتَابُ اللَّهِ وأَهْلُ بيتي الا وانهما لَنْ يَتَفرِقَا حتى يَرِدَا عَلَىَّ الْحَوْضَ. هذا حديث صحيح الإسناد علی شرط الشيخين</a:t>
            </a:r>
            <a:endParaRPr lang="en-US" altLang="en-US" dirty="0" smtClean="0"/>
          </a:p>
          <a:p>
            <a:r>
              <a:rPr lang="fa-IR" altLang="en-US" b="0" u="sng" dirty="0" smtClean="0">
                <a:hlinkClick r:id="rId2" action="ppaction://hlinkfile"/>
              </a:rPr>
              <a:t>مستدرک ج3 ص37..</a:t>
            </a:r>
            <a:endParaRPr lang="fa-IR" altLang="en-US" b="0" u="sng" dirty="0" smtClean="0"/>
          </a:p>
          <a:p>
            <a:r>
              <a:rPr lang="fa-IR" altLang="en-US" dirty="0" smtClean="0">
                <a:solidFill>
                  <a:srgbClr val="FF00FF"/>
                </a:solidFill>
                <a:latin typeface="Cambria" panose="02040503050406030204" pitchFamily="18" charset="0"/>
                <a:cs typeface="Tahoma" panose="020B0604030504040204" pitchFamily="34" charset="0"/>
              </a:rPr>
              <a:t>علي مع الحق والحق مع علي (ع) </a:t>
            </a:r>
          </a:p>
          <a:p>
            <a:r>
              <a:rPr lang="fa-IR" altLang="en-US" dirty="0" smtClean="0"/>
              <a:t> </a:t>
            </a:r>
            <a:r>
              <a:rPr lang="fa-IR" altLang="en-US" u="sng" dirty="0" smtClean="0">
                <a:hlinkClick r:id="rId3" action="ppaction://hlinkfile"/>
              </a:rPr>
              <a:t>ابن عساكر: أنت مع الحق والحق معك تاريخ دمشق ج20 ص360..</a:t>
            </a:r>
            <a:r>
              <a:rPr lang="fa-IR" altLang="en-US" dirty="0" smtClean="0"/>
              <a:t> .</a:t>
            </a:r>
          </a:p>
          <a:p>
            <a:r>
              <a:rPr lang="fa-IR" altLang="en-US" u="sng" dirty="0" smtClean="0">
                <a:hlinkClick r:id="rId4" action="ppaction://hlinkfile"/>
              </a:rPr>
              <a:t> الهيثمي من اتبع عليا اتبع الحق. رواه البزار ورجاله ثقات. </a:t>
            </a:r>
            <a:r>
              <a:rPr lang="fa-IR" altLang="en-US" dirty="0" smtClean="0">
                <a:hlinkClick r:id="rId4" action="ppaction://hlinkfile"/>
              </a:rPr>
              <a:t>مجمع الزوائد ج 7 ص 129.</a:t>
            </a:r>
            <a:r>
              <a:rPr lang="fa-IR" altLang="en-US" u="sng" dirty="0" smtClean="0">
                <a:hlinkClick r:id="rId4" action="ppaction://hlinkfile"/>
              </a:rPr>
              <a:t>. .</a:t>
            </a:r>
            <a:endParaRPr lang="en-US" altLang="en-US" dirty="0" smtClean="0"/>
          </a:p>
          <a:p>
            <a:r>
              <a:rPr lang="fa-IR" altLang="en-US" dirty="0" smtClean="0">
                <a:solidFill>
                  <a:srgbClr val="FF00FF"/>
                </a:solidFill>
                <a:latin typeface="Cambria" panose="02040503050406030204" pitchFamily="18" charset="0"/>
                <a:cs typeface="Tahoma" panose="020B0604030504040204" pitchFamily="34" charset="0"/>
              </a:rPr>
              <a:t>علي مع القرآن و القرآن مع علي</a:t>
            </a:r>
          </a:p>
          <a:p>
            <a:r>
              <a:rPr lang="fa-IR" altLang="en-US" u="sng" dirty="0" smtClean="0">
                <a:hlinkClick r:id="rId5" action="ppaction://hlinkfile"/>
              </a:rPr>
              <a:t>الحاکم: حديث صحيح الإسناد. </a:t>
            </a:r>
            <a:r>
              <a:rPr lang="fa-IR" altLang="en-US" dirty="0" smtClean="0">
                <a:hlinkClick r:id="rId5" action="ppaction://hlinkfile"/>
              </a:rPr>
              <a:t>مستدرک ج3 ص 134.</a:t>
            </a:r>
            <a:r>
              <a:rPr lang="fa-IR" altLang="en-US" u="sng" dirty="0" smtClean="0">
                <a:hlinkClick r:id="rId5" action="ppaction://hlinkfile"/>
              </a:rPr>
              <a:t>.</a:t>
            </a:r>
            <a:r>
              <a:rPr lang="fa-IR" altLang="en-US" dirty="0" smtClean="0"/>
              <a:t>  .</a:t>
            </a:r>
            <a:endParaRPr lang="en-US" altLang="en-US" dirty="0" smtClean="0"/>
          </a:p>
          <a:p>
            <a:endParaRPr lang="fa-IR" alt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نقد روايت خاملا ذكره</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marL="180340" fontAlgn="auto">
              <a:spcBef>
                <a:spcPts val="1200"/>
              </a:spcBef>
              <a:spcAft>
                <a:spcPts val="600"/>
              </a:spcAft>
              <a:defRPr/>
            </a:pPr>
            <a:r>
              <a:rPr lang="fa-IR" dirty="0">
                <a:solidFill>
                  <a:srgbClr val="FF00FF"/>
                </a:solidFill>
                <a:latin typeface="Cambria" panose="02040503050406030204" pitchFamily="18" charset="0"/>
                <a:ea typeface="Times New Roman" panose="02020603050405020304" pitchFamily="18" charset="0"/>
                <a:cs typeface="Tahoma" panose="020B0604030504040204" pitchFamily="34" charset="0"/>
              </a:rPr>
              <a:t>1 – ضعف سند روايت</a:t>
            </a:r>
          </a:p>
          <a:p>
            <a:pPr marL="180340" algn="justLow" fontAlgn="auto">
              <a:spcAft>
                <a:spcPts val="0"/>
              </a:spcAft>
              <a:defRPr/>
            </a:pPr>
            <a:r>
              <a:rPr lang="fa-IR" b="0" dirty="0">
                <a:solidFill>
                  <a:srgbClr val="000000"/>
                </a:solidFill>
                <a:latin typeface="Tahoma" panose="020B0604030504040204" pitchFamily="34" charset="0"/>
                <a:ea typeface="Times New Roman" panose="02020603050405020304" pitchFamily="18" charset="0"/>
              </a:rPr>
              <a:t>سند روايت در غيبت نعماني ص 262</a:t>
            </a:r>
            <a:endParaRPr lang="en-US" dirty="0">
              <a:solidFill>
                <a:srgbClr val="000000"/>
              </a:solidFill>
              <a:latin typeface="Tahoma" panose="020B0604030504040204" pitchFamily="34" charset="0"/>
              <a:ea typeface="Times New Roman" panose="02020603050405020304" pitchFamily="18" charset="0"/>
            </a:endParaRPr>
          </a:p>
          <a:p>
            <a:pPr marL="180340" algn="justLow" fontAlgn="auto">
              <a:spcAft>
                <a:spcPts val="0"/>
              </a:spcAft>
              <a:tabLst>
                <a:tab pos="2159000" algn="l"/>
              </a:tabLst>
              <a:defRPr/>
            </a:pPr>
            <a:r>
              <a:rPr lang="fa-IR" dirty="0">
                <a:solidFill>
                  <a:srgbClr val="242887"/>
                </a:solidFill>
                <a:latin typeface="Tahoma" panose="020B0604030504040204" pitchFamily="34" charset="0"/>
                <a:ea typeface="Times New Roman" panose="02020603050405020304" pitchFamily="18" charset="0"/>
              </a:rPr>
              <a:t>13-</a:t>
            </a:r>
            <a:r>
              <a:rPr lang="fa-IR" dirty="0">
                <a:solidFill>
                  <a:srgbClr val="000080"/>
                </a:solidFill>
                <a:latin typeface="Tahoma" panose="020B0604030504040204" pitchFamily="34" charset="0"/>
                <a:ea typeface="Times New Roman" panose="02020603050405020304" pitchFamily="18" charset="0"/>
              </a:rPr>
              <a:t> أَخْبَرَنَا أَحْمَدُ بْنُ مُحَمَّدِ بْنِ سَعِيدٍ </a:t>
            </a:r>
            <a:r>
              <a:rPr lang="fa-IR" dirty="0">
                <a:solidFill>
                  <a:srgbClr val="000080"/>
                </a:solidFill>
                <a:highlight>
                  <a:srgbClr val="FFFF00"/>
                </a:highlight>
                <a:latin typeface="Tahoma" panose="020B0604030504040204" pitchFamily="34" charset="0"/>
                <a:ea typeface="Times New Roman" panose="02020603050405020304" pitchFamily="18" charset="0"/>
              </a:rPr>
              <a:t>ابْنُ عُقْدَةَ</a:t>
            </a:r>
            <a:r>
              <a:rPr lang="fa-IR" dirty="0">
                <a:solidFill>
                  <a:srgbClr val="000080"/>
                </a:solidFill>
                <a:latin typeface="Tahoma" panose="020B0604030504040204" pitchFamily="34" charset="0"/>
                <a:ea typeface="Times New Roman" panose="02020603050405020304" pitchFamily="18" charset="0"/>
              </a:rPr>
              <a:t> قَالَ حَدَّثَنِي </a:t>
            </a:r>
            <a:r>
              <a:rPr lang="fa-IR" dirty="0">
                <a:solidFill>
                  <a:srgbClr val="000080"/>
                </a:solidFill>
                <a:highlight>
                  <a:srgbClr val="FFFF00"/>
                </a:highlight>
                <a:latin typeface="Tahoma" panose="020B0604030504040204" pitchFamily="34" charset="0"/>
                <a:ea typeface="Times New Roman" panose="02020603050405020304" pitchFamily="18" charset="0"/>
              </a:rPr>
              <a:t>أَحْمَدُ بْنُ يُوسُفَ بْنِ يَعْقُوبَ</a:t>
            </a:r>
            <a:r>
              <a:rPr lang="fa-IR" dirty="0">
                <a:solidFill>
                  <a:srgbClr val="000080"/>
                </a:solidFill>
                <a:latin typeface="Tahoma" panose="020B0604030504040204" pitchFamily="34" charset="0"/>
                <a:ea typeface="Times New Roman" panose="02020603050405020304" pitchFamily="18" charset="0"/>
              </a:rPr>
              <a:t> أَبُو الْحَسَنِ الْجُعْفِيُّ مِنْ كِتَابِهِ قَالَ حَدَّثَنَا إِسْمَاعِيلُ بْنُ مِهْرَانَ قَالَ حَدَّثَنَا الْحَسَنُ بْنُ عَلِيِّ بْنِ أَبِي حَمْزَةَ عَنْ أَبِيهِ وَ وُهَيْبِ بْنِ حَفْصٍ عَنْ أَبِي بَصِيرٍ عَنْ أَبِي جَعْفَرٍ مُحَمَّدِ بْنِ عَلِيٍّ×</a:t>
            </a:r>
            <a:r>
              <a:rPr lang="fa-IR" dirty="0">
                <a:solidFill>
                  <a:srgbClr val="242887"/>
                </a:solidFill>
                <a:latin typeface="Tahoma" panose="020B0604030504040204" pitchFamily="34" charset="0"/>
                <a:ea typeface="Times New Roman" panose="02020603050405020304" pitchFamily="18" charset="0"/>
              </a:rPr>
              <a:t>... . </a:t>
            </a:r>
            <a:r>
              <a:rPr lang="fa-IR" sz="4000" u="sng" dirty="0">
                <a:hlinkClick r:id="rId2" action="ppaction://hlinkfile"/>
              </a:rPr>
              <a:t>الغيبة للنعماني ص 262..</a:t>
            </a:r>
            <a:r>
              <a:rPr lang="fa-IR" sz="4000" dirty="0"/>
              <a:t> .</a:t>
            </a:r>
            <a:endParaRPr lang="en-US" sz="4000" dirty="0"/>
          </a:p>
          <a:p>
            <a:pPr marL="180340" fontAlgn="auto">
              <a:spcBef>
                <a:spcPts val="1200"/>
              </a:spcBef>
              <a:spcAft>
                <a:spcPts val="600"/>
              </a:spcAft>
              <a:defRPr/>
            </a:pPr>
            <a:r>
              <a:rPr lang="fa-IR" sz="3600" dirty="0">
                <a:solidFill>
                  <a:srgbClr val="E36C0A"/>
                </a:solidFill>
                <a:latin typeface="Cambria" panose="02040503050406030204" pitchFamily="18" charset="0"/>
                <a:ea typeface="Times New Roman" panose="02020603050405020304" pitchFamily="18" charset="0"/>
                <a:cs typeface="Tahoma" panose="020B0604030504040204" pitchFamily="34" charset="0"/>
              </a:rPr>
              <a:t>أحمد بن محمد بن سعيد بن عقدة</a:t>
            </a:r>
            <a:endParaRPr lang="en-US" sz="3600" dirty="0">
              <a:solidFill>
                <a:srgbClr val="E36C0A"/>
              </a:solidFill>
              <a:latin typeface="Cambria" panose="02040503050406030204" pitchFamily="18" charset="0"/>
              <a:ea typeface="Times New Roman" panose="02020603050405020304" pitchFamily="18" charset="0"/>
            </a:endParaRPr>
          </a:p>
          <a:p>
            <a:pPr marL="180340" algn="justLow" fontAlgn="auto">
              <a:spcAft>
                <a:spcPts val="0"/>
              </a:spcAft>
              <a:defRPr/>
            </a:pPr>
            <a:r>
              <a:rPr lang="fa-IR" sz="3500" b="0" dirty="0">
                <a:solidFill>
                  <a:srgbClr val="000000"/>
                </a:solidFill>
                <a:latin typeface="Tahoma" panose="020B0604030504040204" pitchFamily="34" charset="0"/>
                <a:ea typeface="Times New Roman" panose="02020603050405020304" pitchFamily="18" charset="0"/>
              </a:rPr>
              <a:t> با اين كه ثقه است؛ ولي زيدي جارودي است معتقد به امامت زيد است و ائمه را بعد از امام سجاد (ع) قبول ندارد و معتقد به مهدويت نيست.</a:t>
            </a:r>
          </a:p>
          <a:p>
            <a:pPr fontAlgn="auto">
              <a:spcAft>
                <a:spcPts val="0"/>
              </a:spcAft>
              <a:defRPr/>
            </a:pPr>
            <a:endParaRPr lang="fa-IR" sz="4000" dirty="0">
              <a:ln>
                <a:solidFill>
                  <a:srgbClr val="FF0000"/>
                </a:solidFill>
              </a:ln>
              <a:solidFill>
                <a:srgbClr val="0000CC"/>
              </a:solidFill>
            </a:endParaRPr>
          </a:p>
          <a:p>
            <a:pPr marL="180340" algn="justLow" fontAlgn="auto">
              <a:spcAft>
                <a:spcPts val="0"/>
              </a:spcAft>
              <a:defRPr/>
            </a:pPr>
            <a:endParaRPr lang="en-US" sz="4000" dirty="0">
              <a:solidFill>
                <a:srgbClr val="000000"/>
              </a:solidFill>
              <a:latin typeface="Tahoma" panose="020B0604030504040204" pitchFamily="34" charset="0"/>
              <a:ea typeface="Times New Roman" panose="02020603050405020304" pitchFamily="18" charset="0"/>
            </a:endParaRPr>
          </a:p>
          <a:p>
            <a:pPr marL="180340" algn="justLow" fontAlgn="auto">
              <a:spcAft>
                <a:spcPts val="0"/>
              </a:spcAft>
              <a:tabLst>
                <a:tab pos="2159000" algn="l"/>
              </a:tabLst>
              <a:defRPr/>
            </a:pPr>
            <a:endParaRPr lang="en-US" sz="4000" dirty="0">
              <a:solidFill>
                <a:srgbClr val="000080"/>
              </a:solidFill>
              <a:latin typeface="Tahoma" panose="020B0604030504040204" pitchFamily="34" charset="0"/>
              <a:ea typeface="Times New Roman" panose="02020603050405020304" pitchFamily="18" charset="0"/>
            </a:endParaRPr>
          </a:p>
          <a:p>
            <a:pPr marL="180340" fontAlgn="auto">
              <a:spcBef>
                <a:spcPts val="1200"/>
              </a:spcBef>
              <a:spcAft>
                <a:spcPts val="600"/>
              </a:spcAft>
              <a:defRPr/>
            </a:pPr>
            <a:endParaRPr lang="fa-I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hlinkClick r:id="rId2" action="ppaction://hlinksldjump"/>
              </a:rPr>
              <a:t>عصمت معصومين امر در سنت قطعي</a:t>
            </a:r>
            <a:endParaRPr lang="en-US" dirty="0"/>
          </a:p>
        </p:txBody>
      </p:sp>
      <p:sp>
        <p:nvSpPr>
          <p:cNvPr id="3" name="Content Placeholder 2"/>
          <p:cNvSpPr>
            <a:spLocks noGrp="1"/>
          </p:cNvSpPr>
          <p:nvPr>
            <p:ph idx="1"/>
          </p:nvPr>
        </p:nvSpPr>
        <p:spPr>
          <a:xfrm>
            <a:off x="503238" y="781050"/>
            <a:ext cx="11256962" cy="6076950"/>
          </a:xfrm>
        </p:spPr>
        <p:txBody>
          <a:bodyPr>
            <a:normAutofit/>
          </a:bodyPr>
          <a:lstStyle/>
          <a:p>
            <a:pPr>
              <a:lnSpc>
                <a:spcPct val="90000"/>
              </a:lnSpc>
            </a:pPr>
            <a:r>
              <a:rPr lang="fa-IR" altLang="en-US" b="0" dirty="0" smtClean="0"/>
              <a:t>استاد توفيق أبو علم المصري سخن زيبايي در توضيح حديث ثقلين دارد: </a:t>
            </a:r>
            <a:endParaRPr lang="en-US" altLang="en-US" dirty="0" smtClean="0"/>
          </a:p>
          <a:p>
            <a:pPr>
              <a:lnSpc>
                <a:spcPct val="90000"/>
              </a:lnSpc>
            </a:pPr>
            <a:r>
              <a:rPr lang="ar-SA" altLang="en-US" dirty="0" smtClean="0"/>
              <a:t>إن النبي (صلى الله عليه وآله وسلم) قرنهم بكتاب الله العزيز، الذي</a:t>
            </a:r>
            <a:r>
              <a:rPr lang="fa-IR" altLang="en-US" b="0" dirty="0" smtClean="0"/>
              <a:t> (لا يأتيه الباطل من بين يديه ولا من خلفه)</a:t>
            </a:r>
            <a:r>
              <a:rPr lang="ar-SA" altLang="en-US" dirty="0" smtClean="0"/>
              <a:t> فلا يفترق أحدهما عن الآخر. </a:t>
            </a:r>
            <a:endParaRPr lang="en-US" altLang="en-US" dirty="0" smtClean="0"/>
          </a:p>
          <a:p>
            <a:pPr>
              <a:lnSpc>
                <a:spcPct val="90000"/>
              </a:lnSpc>
            </a:pPr>
            <a:r>
              <a:rPr lang="ar-SA" altLang="en-US" dirty="0" smtClean="0"/>
              <a:t>ومن الطبيعي أن صدور أية مخالفة لأحكام الدين تعد افتراقا عن الكتاب العزيز، وقد صرح النبي (صلى الله عليه وآله وسلم) بعدم افتراقهما حتى يردا على الحوض. فدلالته على العصمة ظاهرة جلية...</a:t>
            </a:r>
            <a:endParaRPr lang="en-US" altLang="en-US" dirty="0" smtClean="0"/>
          </a:p>
          <a:p>
            <a:pPr>
              <a:lnSpc>
                <a:spcPct val="90000"/>
              </a:lnSpc>
            </a:pPr>
            <a:r>
              <a:rPr lang="ar-SA" altLang="en-US" dirty="0" smtClean="0"/>
              <a:t>إلي  أن قال:  ولو كان الخطأ يقع منهم، لما صح الأمر بالتمسك بهم. الذي هو جعل أقوالهم وأفعالهم حجة. وأن المتمسك بهم لا يضل كما لا يضل المتمسك بالقرآن، ولو وقع منهم الذنب أو الخطأ لكان المتمسك بهم يضل. </a:t>
            </a:r>
            <a:endParaRPr lang="en-US" altLang="en-US" dirty="0" smtClean="0"/>
          </a:p>
          <a:p>
            <a:pPr algn="justLow">
              <a:lnSpc>
                <a:spcPct val="90000"/>
              </a:lnSpc>
            </a:pPr>
            <a:r>
              <a:rPr lang="ar-SA" altLang="en-US" dirty="0" smtClean="0">
                <a:solidFill>
                  <a:srgbClr val="0000FF"/>
                </a:solidFill>
                <a:latin typeface="Tahoma" panose="020B0604030504040204" pitchFamily="34" charset="0"/>
                <a:cs typeface="Times New Roman" panose="02020603050405020304" pitchFamily="18" charset="0"/>
              </a:rPr>
              <a:t>وأنهم لن يفارقوا القرآن ولن يفارقهم مدة عمر</a:t>
            </a:r>
            <a:r>
              <a:rPr lang="ar-SA" altLang="en-US" dirty="0" smtClean="0">
                <a:solidFill>
                  <a:srgbClr val="0000FF"/>
                </a:solidFill>
                <a:latin typeface="Tahoma" panose="020B0604030504040204" pitchFamily="34" charset="0"/>
                <a:ea typeface="Times New Roman" panose="02020603050405020304" pitchFamily="18" charset="0"/>
                <a:cs typeface="Tahoma" panose="020B0604030504040204" pitchFamily="34" charset="0"/>
              </a:rPr>
              <a:t> </a:t>
            </a:r>
            <a:r>
              <a:rPr lang="ar-SA" altLang="en-US" dirty="0" smtClean="0">
                <a:solidFill>
                  <a:srgbClr val="0000FF"/>
                </a:solidFill>
                <a:latin typeface="Tahoma" panose="020B0604030504040204" pitchFamily="34" charset="0"/>
                <a:cs typeface="Times New Roman" panose="02020603050405020304" pitchFamily="18" charset="0"/>
              </a:rPr>
              <a:t>الدنيا، ولو أخطأوا أو أذنبوا لفارقوا القرآن وفارقهم.</a:t>
            </a:r>
            <a:endParaRPr lang="en-US" altLang="en-US" dirty="0" smtClean="0">
              <a:solidFill>
                <a:srgbClr val="0000FF"/>
              </a:solidFill>
              <a:latin typeface="Tahoma" panose="020B0604030504040204" pitchFamily="34" charset="0"/>
              <a:cs typeface="Tahoma" panose="020B0604030504040204" pitchFamily="34" charset="0"/>
            </a:endParaRPr>
          </a:p>
          <a:p>
            <a:pPr>
              <a:lnSpc>
                <a:spcPct val="90000"/>
              </a:lnSpc>
            </a:pPr>
            <a:r>
              <a:rPr lang="fa-IR" altLang="en-US" b="0" dirty="0" smtClean="0">
                <a:solidFill>
                  <a:srgbClr val="FF0000"/>
                </a:solidFill>
              </a:rPr>
              <a:t>أهل البيت: ص 77 - 80 .</a:t>
            </a:r>
            <a:endParaRPr lang="en-US" altLang="en-US" dirty="0" smtClean="0">
              <a:solidFill>
                <a:srgbClr val="FF0000"/>
              </a:solidFill>
            </a:endParaRPr>
          </a:p>
          <a:p>
            <a:pPr>
              <a:lnSpc>
                <a:spcPct val="90000"/>
              </a:lnSpc>
            </a:pPr>
            <a:endParaRPr lang="fa-IR" altLang="en-US" dirty="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عصمت معصومين امر در سنت قطعي</a:t>
            </a:r>
            <a:endParaRPr lang="en-US" dirty="0"/>
          </a:p>
        </p:txBody>
      </p:sp>
      <p:sp>
        <p:nvSpPr>
          <p:cNvPr id="3" name="Content Placeholder 2"/>
          <p:cNvSpPr>
            <a:spLocks noGrp="1"/>
          </p:cNvSpPr>
          <p:nvPr>
            <p:ph idx="1"/>
          </p:nvPr>
        </p:nvSpPr>
        <p:spPr>
          <a:xfrm>
            <a:off x="503238" y="781050"/>
            <a:ext cx="11256962" cy="6076950"/>
          </a:xfrm>
        </p:spPr>
        <p:txBody>
          <a:bodyPr rtlCol="0">
            <a:normAutofit lnSpcReduction="10000"/>
          </a:bodyPr>
          <a:lstStyle/>
          <a:p>
            <a:pPr fontAlgn="auto">
              <a:spcBef>
                <a:spcPts val="1200"/>
              </a:spcBef>
              <a:spcAft>
                <a:spcPts val="600"/>
              </a:spcAft>
              <a:defRPr/>
            </a:pPr>
            <a:r>
              <a:rPr lang="fa-IR" dirty="0">
                <a:solidFill>
                  <a:srgbClr val="FF00FF"/>
                </a:solidFill>
                <a:latin typeface="Cambria" panose="02040503050406030204" pitchFamily="18" charset="0"/>
                <a:ea typeface="Times New Roman" panose="02020603050405020304" pitchFamily="18" charset="0"/>
                <a:cs typeface="Tahoma" panose="020B0604030504040204" pitchFamily="34" charset="0"/>
              </a:rPr>
              <a:t>مخالف آراء اهل سنت</a:t>
            </a:r>
          </a:p>
          <a:p>
            <a:pPr fontAlgn="auto">
              <a:spcBef>
                <a:spcPts val="1200"/>
              </a:spcBef>
              <a:spcAft>
                <a:spcPts val="600"/>
              </a:spcAft>
              <a:defRPr/>
            </a:pPr>
            <a:r>
              <a:rPr lang="fa-IR" b="0" dirty="0"/>
              <a:t>ابن حجر عسقلاني از استوانه هاي علمي اهل سنت در شرح حديث قرطاس و نسبت هذيان به رسول اكرم (ص) مي نويسد: </a:t>
            </a:r>
            <a:r>
              <a:rPr lang="fa-IR" dirty="0"/>
              <a:t>ووقوع ذلك من النبي صلى الله عليه وسلم مستحيل لأنه معصوم في صحته ومرضه، لقوله تعالى {وَمَا يَنطِقُ عَنِ الْهَوَى} ولقوله صلى الله عليه وسلم إني لا أقول في الغضب والرضا إلا حقاً.</a:t>
            </a:r>
            <a:endParaRPr lang="en-US" dirty="0"/>
          </a:p>
          <a:p>
            <a:pPr fontAlgn="auto">
              <a:spcAft>
                <a:spcPts val="0"/>
              </a:spcAft>
              <a:defRPr/>
            </a:pPr>
            <a:r>
              <a:rPr lang="fa-IR" b="0" dirty="0">
                <a:hlinkClick r:id="rId2" action="ppaction://hlinkfile"/>
              </a:rPr>
              <a:t>فتح الباري ج8  ص 133 ،‌ نشر : دار المعرفة - بيروت..</a:t>
            </a:r>
            <a:r>
              <a:rPr lang="fa-IR" dirty="0"/>
              <a:t> </a:t>
            </a:r>
            <a:endParaRPr lang="en-US" dirty="0"/>
          </a:p>
          <a:p>
            <a:pPr fontAlgn="auto">
              <a:spcAft>
                <a:spcPts val="0"/>
              </a:spcAft>
              <a:defRPr/>
            </a:pPr>
            <a:r>
              <a:rPr lang="fa-IR" b="0" dirty="0"/>
              <a:t>همين تعبير را بدر الدين عيني در  شرح صحيح بخاري مطرح مي كنند.</a:t>
            </a:r>
            <a:endParaRPr lang="en-US" dirty="0"/>
          </a:p>
          <a:p>
            <a:pPr fontAlgn="auto">
              <a:spcAft>
                <a:spcPts val="0"/>
              </a:spcAft>
              <a:defRPr/>
            </a:pPr>
            <a:r>
              <a:rPr lang="fa-IR" b="0" dirty="0">
                <a:hlinkClick r:id="rId3" action="ppaction://hlinkfile"/>
              </a:rPr>
              <a:t>عمدة القاري  ج 18 ص 62 ، نشر : دار إحياء التراث العربي..</a:t>
            </a:r>
            <a:r>
              <a:rPr lang="fa-IR" b="0" dirty="0"/>
              <a:t>.</a:t>
            </a:r>
            <a:endParaRPr lang="en-US" dirty="0"/>
          </a:p>
          <a:p>
            <a:pPr fontAlgn="auto">
              <a:spcBef>
                <a:spcPts val="1200"/>
              </a:spcBef>
              <a:spcAft>
                <a:spcPts val="600"/>
              </a:spcAft>
              <a:defRPr/>
            </a:pPr>
            <a:r>
              <a:rPr lang="fa-IR" b="0" dirty="0"/>
              <a:t>ترمذي از أبو هُرَيْرَةَ نقل مي كند كه پيامبر اعظم فرمود:</a:t>
            </a:r>
            <a:r>
              <a:rPr lang="fa-IR" dirty="0"/>
              <a:t> اني لاَ أَقُولُ إِلاَّ حَقًّا قال بَعْضُ أَصْحَابِهِ فَإِنَّكَ تُدَاعِبُنَا يا رَسُولَ اللَّهِ فقال إني لاَ أَقُولُ إِلاَّ حَقًّا.</a:t>
            </a:r>
            <a:endParaRPr lang="en-US" dirty="0"/>
          </a:p>
          <a:p>
            <a:pPr fontAlgn="auto">
              <a:spcBef>
                <a:spcPts val="1200"/>
              </a:spcBef>
              <a:spcAft>
                <a:spcPts val="600"/>
              </a:spcAft>
              <a:defRPr/>
            </a:pPr>
            <a:r>
              <a:rPr lang="ar-SA" b="0" u="sng" dirty="0">
                <a:hlinkClick r:id="rId4" action="ppaction://hlinkfile"/>
              </a:rPr>
              <a:t>سنن الترمذي  ج 4   ص 357، نشر : دار إحياء التراث العربي – بيروت</a:t>
            </a:r>
            <a:r>
              <a:rPr lang="fa-IR" b="0" u="sng" dirty="0"/>
              <a:t>.</a:t>
            </a:r>
            <a:endParaRPr lang="en-US" dirty="0"/>
          </a:p>
          <a:p>
            <a:pPr fontAlgn="auto">
              <a:spcBef>
                <a:spcPts val="1200"/>
              </a:spcBef>
              <a:spcAft>
                <a:spcPts val="600"/>
              </a:spcAft>
              <a:defRPr/>
            </a:pPr>
            <a:endParaRPr lang="en-US" dirty="0">
              <a:solidFill>
                <a:srgbClr val="FF00FF"/>
              </a:solidFill>
              <a:latin typeface="Cambria" panose="02040503050406030204" pitchFamily="18" charset="0"/>
              <a:ea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عصمت معصومين امر در سنت قطعي</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fontAlgn="auto">
              <a:spcBef>
                <a:spcPts val="1200"/>
              </a:spcBef>
              <a:spcAft>
                <a:spcPts val="600"/>
              </a:spcAft>
              <a:defRPr/>
            </a:pPr>
            <a:r>
              <a:rPr lang="fa-IR" dirty="0">
                <a:solidFill>
                  <a:srgbClr val="FF00FF"/>
                </a:solidFill>
                <a:latin typeface="Cambria" panose="02040503050406030204" pitchFamily="18" charset="0"/>
                <a:ea typeface="Times New Roman" panose="02020603050405020304" pitchFamily="18" charset="0"/>
                <a:cs typeface="Tahoma" panose="020B0604030504040204" pitchFamily="34" charset="0"/>
              </a:rPr>
              <a:t>سخنان صريح و صحيح ائمه معصومين </a:t>
            </a:r>
            <a:r>
              <a:rPr lang="fa-IR" dirty="0">
                <a:solidFill>
                  <a:srgbClr val="FF00FF"/>
                </a:solidFill>
                <a:latin typeface="Cambria" panose="02040503050406030204" pitchFamily="18" charset="0"/>
                <a:ea typeface="Times New Roman" panose="02020603050405020304" pitchFamily="18" charset="0"/>
              </a:rPr>
              <a:t>(ع) </a:t>
            </a:r>
            <a:endParaRPr lang="en-US" dirty="0">
              <a:solidFill>
                <a:srgbClr val="FF00FF"/>
              </a:solidFill>
              <a:latin typeface="Cambria" panose="02040503050406030204" pitchFamily="18" charset="0"/>
              <a:ea typeface="Times New Roman" panose="02020603050405020304" pitchFamily="18" charset="0"/>
            </a:endParaRPr>
          </a:p>
          <a:p>
            <a:pPr fontAlgn="auto">
              <a:spcAft>
                <a:spcPts val="0"/>
              </a:spcAft>
              <a:defRPr/>
            </a:pPr>
            <a:r>
              <a:rPr lang="fa-IR" dirty="0"/>
              <a:t>قال علي (ع) إِنَّ اللَّهَ تَبَارَكَ وَتَعَالَى طَهَّرَنَا وَعَصَمَنَا وَجَعَلَنَا شُهَدَاءَ عَلَى خَلْقِهِ وَحُجَّتَهُ فِي أَرْضِهِ وَجَعَلَنَا مَعَ الْقُرْآنِ وَجَعَلَ الْقُرْآنَ مَعَنَا لَا نُفَارِقُهُ وَلَا يُفَارِقُنَا.</a:t>
            </a:r>
            <a:endParaRPr lang="en-US" dirty="0"/>
          </a:p>
          <a:p>
            <a:pPr indent="180340" fontAlgn="auto">
              <a:spcAft>
                <a:spcPts val="0"/>
              </a:spcAft>
              <a:defRPr/>
            </a:pPr>
            <a:r>
              <a:rPr lang="ar-SA" b="0" dirty="0">
                <a:solidFill>
                  <a:srgbClr val="FF0000"/>
                </a:solidFill>
                <a:latin typeface="Times New Roman" panose="02020603050405020304" pitchFamily="18" charset="0"/>
                <a:ea typeface="Times New Roman" panose="02020603050405020304" pitchFamily="18" charset="0"/>
              </a:rPr>
              <a:t>الكافي، ج1 ص191، ناشر: اسلاميه‏، تهران‏، الطبعة الثانية،1362 هـ.ش؛</a:t>
            </a:r>
            <a:endParaRPr lang="en-US" sz="2800" b="0" dirty="0">
              <a:solidFill>
                <a:srgbClr val="FF0000"/>
              </a:solidFill>
              <a:latin typeface="Times New Roman" panose="02020603050405020304" pitchFamily="18" charset="0"/>
              <a:ea typeface="Times New Roman" panose="02020603050405020304" pitchFamily="18" charset="0"/>
            </a:endParaRPr>
          </a:p>
          <a:p>
            <a:pPr indent="180340" algn="justLow" fontAlgn="auto">
              <a:spcAft>
                <a:spcPts val="0"/>
              </a:spcAft>
              <a:tabLst>
                <a:tab pos="4142740" algn="l"/>
              </a:tabLst>
              <a:defRPr/>
            </a:pPr>
            <a:r>
              <a:rPr lang="fa-IR" dirty="0" smtClean="0">
                <a:solidFill>
                  <a:srgbClr val="000000"/>
                </a:solidFill>
                <a:latin typeface="Taher" panose="00000400000000000000" pitchFamily="2" charset="-78"/>
                <a:ea typeface="Times New Roman" panose="02020603050405020304" pitchFamily="18" charset="0"/>
              </a:rPr>
              <a:t>َعلِيُّ </a:t>
            </a:r>
            <a:r>
              <a:rPr lang="fa-IR" dirty="0">
                <a:solidFill>
                  <a:srgbClr val="000000"/>
                </a:solidFill>
                <a:latin typeface="Taher" panose="00000400000000000000" pitchFamily="2" charset="-78"/>
                <a:ea typeface="Times New Roman" panose="02020603050405020304" pitchFamily="18" charset="0"/>
              </a:rPr>
              <a:t>بْنُ مُوسَى الرِّضَا </a:t>
            </a:r>
            <a:r>
              <a:rPr lang="fa-IR" dirty="0" smtClean="0">
                <a:solidFill>
                  <a:srgbClr val="000000"/>
                </a:solidFill>
                <a:latin typeface="Taher" panose="00000400000000000000" pitchFamily="2" charset="-78"/>
                <a:ea typeface="Times New Roman" panose="02020603050405020304" pitchFamily="18" charset="0"/>
              </a:rPr>
              <a:t>عَنْ </a:t>
            </a:r>
            <a:r>
              <a:rPr lang="fa-IR" dirty="0">
                <a:solidFill>
                  <a:srgbClr val="000000"/>
                </a:solidFill>
                <a:latin typeface="Taher" panose="00000400000000000000" pitchFamily="2" charset="-78"/>
                <a:ea typeface="Times New Roman" panose="02020603050405020304" pitchFamily="18" charset="0"/>
              </a:rPr>
              <a:t>آبَائِهِ عَنْ عَلِيٍّ </a:t>
            </a:r>
            <a:r>
              <a:rPr lang="fa-IR" dirty="0" smtClean="0">
                <a:solidFill>
                  <a:srgbClr val="000000"/>
                </a:solidFill>
                <a:latin typeface="Taher" panose="00000400000000000000" pitchFamily="2" charset="-78"/>
                <a:ea typeface="Times New Roman" panose="02020603050405020304" pitchFamily="18" charset="0"/>
              </a:rPr>
              <a:t>عَنِ </a:t>
            </a:r>
            <a:r>
              <a:rPr lang="fa-IR" dirty="0">
                <a:solidFill>
                  <a:srgbClr val="000000"/>
                </a:solidFill>
                <a:latin typeface="Taher" panose="00000400000000000000" pitchFamily="2" charset="-78"/>
                <a:ea typeface="Times New Roman" panose="02020603050405020304" pitchFamily="18" charset="0"/>
              </a:rPr>
              <a:t>النَّبِيِّ |:</a:t>
            </a:r>
            <a:r>
              <a:rPr lang="fa-IR" dirty="0">
                <a:solidFill>
                  <a:srgbClr val="000080"/>
                </a:solidFill>
                <a:latin typeface="Taher" panose="00000400000000000000" pitchFamily="2" charset="-78"/>
                <a:ea typeface="Times New Roman" panose="02020603050405020304" pitchFamily="18" charset="0"/>
              </a:rPr>
              <a:t> أَنَّهُ قَالَ مَنْ سَرَّهُ أَنْ يَنْظُرَ إِلَى الْقَضِيبِ الْيَاقُوتِ الْأَحْمَرِ الَّذِي غَرَسَهُ اللَّهُ عَزَّ وَجَلَّ بِيَدِهِ وَيَكُونَ مُتَمَسِّكاً بِهِ فَلْيَتَوَلَّ عَلِيّاً وَالْأَئِمَّةَ مِنْ وُلْدِهِ فَإِنَّهُمْ خِيَرَةُ اللَّهِ عَزَّ وَجَلَّ وَصَفْوَتُهُ </a:t>
            </a:r>
            <a:r>
              <a:rPr lang="fa-IR" dirty="0">
                <a:solidFill>
                  <a:srgbClr val="000080"/>
                </a:solidFill>
                <a:highlight>
                  <a:srgbClr val="FFFF00"/>
                </a:highlight>
                <a:latin typeface="Taher" panose="00000400000000000000" pitchFamily="2" charset="-78"/>
                <a:ea typeface="Times New Roman" panose="02020603050405020304" pitchFamily="18" charset="0"/>
              </a:rPr>
              <a:t>وَهُمُ الْمَعْصُومُونَ مِنْ كُلِّ ذَنْبٍ وَخَطِيئَةٍ.</a:t>
            </a:r>
          </a:p>
          <a:p>
            <a:pPr indent="180340" fontAlgn="auto">
              <a:spcAft>
                <a:spcPts val="0"/>
              </a:spcAft>
              <a:defRPr/>
            </a:pPr>
            <a:r>
              <a:rPr lang="ar-SA" b="0" dirty="0">
                <a:solidFill>
                  <a:srgbClr val="FF0000"/>
                </a:solidFill>
                <a:latin typeface="Times New Roman" panose="02020603050405020304" pitchFamily="18" charset="0"/>
              </a:rPr>
              <a:t>عيون‏أخبارالرضا(ع) ج : 2 ص : 57 ، الأمالي‏للصدوق ص : 583.</a:t>
            </a:r>
            <a:endParaRPr lang="en-US" b="0" dirty="0">
              <a:solidFill>
                <a:srgbClr val="FF0000"/>
              </a:solidFill>
              <a:latin typeface="Times New Roman" panose="02020603050405020304" pitchFamily="18" charset="0"/>
            </a:endParaRPr>
          </a:p>
          <a:p>
            <a:pPr indent="180340" algn="justLow" fontAlgn="auto">
              <a:spcAft>
                <a:spcPts val="0"/>
              </a:spcAft>
              <a:tabLst>
                <a:tab pos="4142740" algn="l"/>
              </a:tabLst>
              <a:defRPr/>
            </a:pPr>
            <a:endParaRPr lang="en-US" dirty="0">
              <a:solidFill>
                <a:srgbClr val="000000"/>
              </a:solidFill>
              <a:latin typeface="Taher" panose="00000400000000000000" pitchFamily="2" charset="-78"/>
              <a:ea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عصمت معصومين امر در سنت قطعي</a:t>
            </a:r>
            <a:endParaRPr lang="en-US" dirty="0"/>
          </a:p>
        </p:txBody>
      </p:sp>
      <p:sp>
        <p:nvSpPr>
          <p:cNvPr id="107523"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fa-IR" altLang="en-US" b="0" dirty="0" smtClean="0"/>
              <a:t>حضرت امير </a:t>
            </a:r>
            <a:r>
              <a:rPr lang="ar-SA" altLang="en-US" b="0" dirty="0" smtClean="0"/>
              <a:t>(ع</a:t>
            </a:r>
            <a:r>
              <a:rPr lang="fa-IR" altLang="en-US" b="0" dirty="0" smtClean="0"/>
              <a:t>لیه السلام</a:t>
            </a:r>
            <a:r>
              <a:rPr lang="ar-SA" altLang="en-US" b="0" dirty="0" smtClean="0"/>
              <a:t>)</a:t>
            </a:r>
            <a:r>
              <a:rPr lang="fa-IR" altLang="en-US" b="0" dirty="0" smtClean="0"/>
              <a:t> در روایت صحیحی می‌فرمایند: </a:t>
            </a:r>
            <a:r>
              <a:rPr lang="fa-IR" altLang="en-US" dirty="0" smtClean="0"/>
              <a:t>وَإِنَّمَا أَمَرَ اللَّهُ بِطَاعَةِ الرَّسُولِ صلي الله عليه وآله لِأَنَّهُ مَعْصُومٌ مُطَهَّرٌ لَا يَأْمُرُ بِمَعْصِيَتِهِ وَإِنَّمَا أَمَرَ بِطَاعَةِ أُولِي الْأَمْرِ لِأَنَّهُمْ مَعْصُومُونَ مُطَهَّرُونَ لَا يَأْمُرُونَ بِمَعْصِيَتِهِ.</a:t>
            </a:r>
            <a:endParaRPr lang="en-US" altLang="en-US" dirty="0" smtClean="0"/>
          </a:p>
          <a:p>
            <a:r>
              <a:rPr lang="fa-IR" altLang="en-US" b="0" dirty="0" smtClean="0">
                <a:solidFill>
                  <a:srgbClr val="FF0000"/>
                </a:solidFill>
                <a:latin typeface="Times New Roman" panose="02020603050405020304" pitchFamily="18" charset="0"/>
              </a:rPr>
              <a:t>الخصال، ص139، تحقيق: علي أكبر الغفاري، ناشر: جماعة المدرسين في الحوزة العلمية ـ قم،</a:t>
            </a:r>
          </a:p>
          <a:p>
            <a:r>
              <a:rPr lang="fa-IR" altLang="en-US" dirty="0" smtClean="0"/>
              <a:t>هم چنين در روايت صحيح از امام صادق (ع) آمده كه فرمود: </a:t>
            </a:r>
            <a:endParaRPr lang="en-US" altLang="en-US" dirty="0" smtClean="0"/>
          </a:p>
          <a:p>
            <a:r>
              <a:rPr lang="fa-IR" altLang="en-US" dirty="0" smtClean="0"/>
              <a:t>فَالْإِمَامُ هُوَ الْمُنْتَجَبُ الْمُرْتَضَى... لَمْ يَزَلْ مَرْعِيّاً بِعَيْنِ اللَّهِ ... مَعْصُوماً مِنَ الزَّلَّاتِ مَصُوناً عَنِ الْفَوَاحِشِ كُلِّهَا </a:t>
            </a:r>
            <a:endParaRPr lang="en-US" altLang="en-US" dirty="0" smtClean="0"/>
          </a:p>
          <a:p>
            <a:r>
              <a:rPr lang="ar-SA" altLang="en-US" b="0" dirty="0" smtClean="0">
                <a:solidFill>
                  <a:srgbClr val="FF0000"/>
                </a:solidFill>
                <a:latin typeface="Times New Roman" panose="02020603050405020304" pitchFamily="18" charset="0"/>
              </a:rPr>
              <a:t>الكافي ج 1 - ص 203 – 204  ح 2  ، الغيبةللنعماني ص : 224</a:t>
            </a:r>
            <a:endParaRPr lang="en-US" altLang="en-US" b="0" dirty="0" smtClean="0">
              <a:solidFill>
                <a:srgbClr val="FF0000"/>
              </a:solidFill>
              <a:latin typeface="Times New Roman" panose="02020603050405020304" pitchFamily="18" charset="0"/>
            </a:endParaRPr>
          </a:p>
          <a:p>
            <a:endParaRPr lang="fa-IR" altLang="en-US" dirty="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استغفار معصومين (ع) </a:t>
            </a:r>
            <a:endParaRPr lang="en-US" dirty="0"/>
          </a:p>
        </p:txBody>
      </p:sp>
      <p:sp>
        <p:nvSpPr>
          <p:cNvPr id="3" name="Content Placeholder 2"/>
          <p:cNvSpPr>
            <a:spLocks noGrp="1"/>
          </p:cNvSpPr>
          <p:nvPr>
            <p:ph idx="1"/>
          </p:nvPr>
        </p:nvSpPr>
        <p:spPr>
          <a:xfrm>
            <a:off x="503728" y="781676"/>
            <a:ext cx="11256901" cy="6076324"/>
          </a:xfrm>
        </p:spPr>
        <p:txBody>
          <a:bodyPr rtlCol="0">
            <a:normAutofit/>
          </a:bodyPr>
          <a:lstStyle/>
          <a:p>
            <a:pPr marL="180340" fontAlgn="auto">
              <a:spcBef>
                <a:spcPts val="1200"/>
              </a:spcBef>
              <a:spcAft>
                <a:spcPts val="600"/>
              </a:spcAft>
              <a:defRPr/>
            </a:pPr>
            <a:r>
              <a:rPr lang="fa-IR" sz="2800" dirty="0">
                <a:solidFill>
                  <a:srgbClr val="FF00FF"/>
                </a:solidFill>
                <a:latin typeface="Cambria" panose="02040503050406030204" pitchFamily="18" charset="0"/>
                <a:ea typeface="Arial Unicode MS"/>
                <a:cs typeface="Tahoma" panose="020B0604030504040204" pitchFamily="34" charset="0"/>
              </a:rPr>
              <a:t>آيات استغفار پيامبر اكرم (ص) </a:t>
            </a:r>
            <a:endParaRPr lang="en-US" sz="2800" dirty="0">
              <a:solidFill>
                <a:srgbClr val="FF00FF"/>
              </a:solidFill>
              <a:latin typeface="Cambria" panose="02040503050406030204" pitchFamily="18" charset="0"/>
              <a:ea typeface="Times New Roman" panose="02020603050405020304" pitchFamily="18" charset="0"/>
            </a:endParaRPr>
          </a:p>
          <a:p>
            <a:pPr marL="180340" algn="justLow" fontAlgn="auto">
              <a:spcAft>
                <a:spcPts val="0"/>
              </a:spcAft>
              <a:defRPr/>
            </a:pPr>
            <a:r>
              <a:rPr lang="fa-IR" b="0" dirty="0">
                <a:solidFill>
                  <a:srgbClr val="000000"/>
                </a:solidFill>
                <a:latin typeface="Tahoma" panose="020B0604030504040204" pitchFamily="34" charset="0"/>
                <a:ea typeface="Times New Roman" panose="02020603050405020304" pitchFamily="18" charset="0"/>
              </a:rPr>
              <a:t>چند آيه در قرآن موضوع استغفار پيامبر اسلام (صلي الله عليه وآله) را بيان مي‌كنند:</a:t>
            </a:r>
            <a:endParaRPr lang="en-US" dirty="0">
              <a:solidFill>
                <a:srgbClr val="000000"/>
              </a:solidFill>
              <a:latin typeface="Tahoma" panose="020B0604030504040204" pitchFamily="34" charset="0"/>
              <a:ea typeface="Times New Roman" panose="02020603050405020304" pitchFamily="18" charset="0"/>
            </a:endParaRPr>
          </a:p>
          <a:p>
            <a:pPr marL="180340" algn="justLow" fontAlgn="auto">
              <a:spcAft>
                <a:spcPts val="0"/>
              </a:spcAft>
              <a:defRPr/>
            </a:pPr>
            <a:r>
              <a:rPr lang="fa-IR" dirty="0">
                <a:solidFill>
                  <a:srgbClr val="000080"/>
                </a:solidFill>
                <a:latin typeface="IranNastaliq" panose="02020505000000020003" pitchFamily="18" charset="0"/>
                <a:ea typeface="Times New Roman" panose="02020603050405020304" pitchFamily="18" charset="0"/>
              </a:rPr>
              <a:t>فَاصْبِرْ إِنَّ وَعْدَ اللَّهِ حَقٌّ </a:t>
            </a:r>
            <a:r>
              <a:rPr lang="fa-IR" dirty="0">
                <a:solidFill>
                  <a:srgbClr val="000080"/>
                </a:solidFill>
                <a:highlight>
                  <a:srgbClr val="FFFF00"/>
                </a:highlight>
                <a:latin typeface="IranNastaliq" panose="02020505000000020003" pitchFamily="18" charset="0"/>
                <a:ea typeface="Times New Roman" panose="02020603050405020304" pitchFamily="18" charset="0"/>
              </a:rPr>
              <a:t>وَ اسْتَغْفِرْ لِذَنْبِكَ</a:t>
            </a:r>
            <a:r>
              <a:rPr lang="fa-IR" dirty="0">
                <a:solidFill>
                  <a:srgbClr val="000080"/>
                </a:solidFill>
                <a:latin typeface="IranNastaliq" panose="02020505000000020003" pitchFamily="18" charset="0"/>
                <a:ea typeface="Times New Roman" panose="02020603050405020304" pitchFamily="18" charset="0"/>
              </a:rPr>
              <a:t> وَسَبِّحْ بِحَمْدِ رَبِّكَ بِالْعَشِيِّ وَ الْإِبْكارِ </a:t>
            </a:r>
            <a:r>
              <a:rPr lang="ar-SA" sz="2800" dirty="0">
                <a:solidFill>
                  <a:srgbClr val="FF0000"/>
                </a:solidFill>
                <a:latin typeface="Taher" panose="00000400000000000000" pitchFamily="2" charset="-78"/>
                <a:ea typeface="Times New Roman" panose="02020603050405020304" pitchFamily="18" charset="0"/>
              </a:rPr>
              <a:t>(</a:t>
            </a:r>
            <a:r>
              <a:rPr lang="fa-IR" sz="2800" dirty="0">
                <a:solidFill>
                  <a:srgbClr val="FF0000"/>
                </a:solidFill>
                <a:latin typeface="Taher" panose="00000400000000000000" pitchFamily="2" charset="-78"/>
                <a:ea typeface="Times New Roman" panose="02020603050405020304" pitchFamily="18" charset="0"/>
              </a:rPr>
              <a:t>غافر/</a:t>
            </a:r>
            <a:r>
              <a:rPr lang="ar-SA" sz="2800" dirty="0">
                <a:solidFill>
                  <a:srgbClr val="FF0000"/>
                </a:solidFill>
                <a:latin typeface="Taher" panose="00000400000000000000" pitchFamily="2" charset="-78"/>
                <a:ea typeface="Times New Roman" panose="02020603050405020304" pitchFamily="18" charset="0"/>
              </a:rPr>
              <a:t>55)</a:t>
            </a:r>
            <a:endParaRPr lang="en-US" sz="4000" dirty="0">
              <a:solidFill>
                <a:srgbClr val="000080"/>
              </a:solidFill>
              <a:latin typeface="IranNastaliq" panose="02020505000000020003" pitchFamily="18" charset="0"/>
              <a:ea typeface="Times New Roman" panose="02020603050405020304" pitchFamily="18" charset="0"/>
            </a:endParaRPr>
          </a:p>
          <a:p>
            <a:pPr fontAlgn="auto">
              <a:spcAft>
                <a:spcPts val="0"/>
              </a:spcAft>
              <a:defRPr/>
            </a:pPr>
            <a:r>
              <a:rPr lang="fa-IR" dirty="0"/>
              <a:t>پاسخ اول: استغفار از گناه امت مراد است:</a:t>
            </a:r>
            <a:endParaRPr lang="en-US" dirty="0"/>
          </a:p>
          <a:p>
            <a:pPr fontAlgn="auto">
              <a:spcAft>
                <a:spcPts val="0"/>
              </a:spcAft>
              <a:defRPr/>
            </a:pPr>
            <a:r>
              <a:rPr lang="ar-SA" dirty="0"/>
              <a:t>شيخ طوسي:</a:t>
            </a:r>
            <a:r>
              <a:rPr lang="fa-IR" dirty="0"/>
              <a:t> فالخطاب له والمراد به الأمة لأنه صلى الله عليه وآله لا ذنب له يستغفر منه</a:t>
            </a:r>
            <a:endParaRPr lang="en-US" dirty="0"/>
          </a:p>
          <a:p>
            <a:pPr fontAlgn="auto">
              <a:spcAft>
                <a:spcPts val="0"/>
              </a:spcAft>
              <a:defRPr/>
            </a:pPr>
            <a:r>
              <a:rPr lang="fa-IR" b="0" dirty="0">
                <a:solidFill>
                  <a:srgbClr val="FF0000"/>
                </a:solidFill>
                <a:latin typeface="Times New Roman" panose="02020603050405020304" pitchFamily="18" charset="0"/>
              </a:rPr>
              <a:t>التبيان - الشيخ الطوسي، ج 9 ص 300</a:t>
            </a:r>
          </a:p>
          <a:p>
            <a:pPr fontAlgn="auto">
              <a:spcAft>
                <a:spcPts val="0"/>
              </a:spcAft>
              <a:defRPr/>
            </a:pPr>
            <a:r>
              <a:rPr lang="ar-SA" dirty="0"/>
              <a:t>مرحوم طبرسي: </a:t>
            </a:r>
            <a:r>
              <a:rPr lang="fa-IR" dirty="0"/>
              <a:t>الخطاب له ، والمراد به الأمة ، وإنما خوطب بذلك لتستن أمته بسنته . وقيل : إن المراد بذلك الانقطاع إلى الله تعالى ، فإن الاستغفار عبادة يستحق به الثواب . </a:t>
            </a:r>
            <a:endParaRPr lang="en-US" dirty="0"/>
          </a:p>
          <a:p>
            <a:pPr fontAlgn="auto">
              <a:spcAft>
                <a:spcPts val="0"/>
              </a:spcAft>
              <a:defRPr/>
            </a:pPr>
            <a:r>
              <a:rPr lang="fa-IR" b="0" dirty="0">
                <a:solidFill>
                  <a:srgbClr val="FF0000"/>
                </a:solidFill>
                <a:latin typeface="Times New Roman" panose="02020603050405020304" pitchFamily="18" charset="0"/>
                <a:hlinkClick r:id="rId2" action="ppaction://hlinkfile"/>
              </a:rPr>
              <a:t>تفسير مجمع البيان - الشيخ الطبرسي - ج 9 ص 171.</a:t>
            </a:r>
            <a:endParaRPr lang="en-US" b="0" dirty="0">
              <a:solidFill>
                <a:srgbClr val="FF0000"/>
              </a:solidFill>
              <a:latin typeface="Times New Roman" panose="02020603050405020304" pitchFamily="18" charset="0"/>
            </a:endParaRPr>
          </a:p>
          <a:p>
            <a:pPr fontAlgn="auto">
              <a:spcAft>
                <a:spcPts val="0"/>
              </a:spcAft>
              <a:defRPr/>
            </a:pPr>
            <a:endParaRPr lang="en-US" dirty="0"/>
          </a:p>
          <a:p>
            <a:pPr fontAlgn="auto">
              <a:spcAft>
                <a:spcPts val="0"/>
              </a:spcAft>
              <a:defRPr/>
            </a:pPr>
            <a:endParaRPr lang="fa-I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استغفار معصومين (ع) </a:t>
            </a:r>
            <a:endParaRPr lang="en-US" dirty="0"/>
          </a:p>
        </p:txBody>
      </p:sp>
      <p:sp>
        <p:nvSpPr>
          <p:cNvPr id="109571" name="Content Placeholder 2"/>
          <p:cNvSpPr>
            <a:spLocks noGrp="1"/>
          </p:cNvSpPr>
          <p:nvPr>
            <p:ph idx="1"/>
          </p:nvPr>
        </p:nvSpPr>
        <p:spPr>
          <a:xfrm>
            <a:off x="503238" y="781050"/>
            <a:ext cx="11256962" cy="6076950"/>
          </a:xfrm>
          <a:ln w="9525"/>
          <a:extLst>
            <a:ext uri="{91240B29-F687-4F45-9708-019B960494DF}">
              <a14:hiddenLine xmlns:a14="http://schemas.microsoft.com/office/drawing/2010/main" w="25400" cap="flat" algn="ctr">
                <a:solidFill>
                  <a:srgbClr val="000000"/>
                </a:solidFill>
                <a:miter lim="800000"/>
                <a:headEnd/>
                <a:tailEnd/>
              </a14:hiddenLine>
            </a:ext>
          </a:extLst>
        </p:spPr>
        <p:txBody>
          <a:bodyPr/>
          <a:lstStyle/>
          <a:p>
            <a:r>
              <a:rPr lang="ar-SA" altLang="en-US" dirty="0" smtClean="0">
                <a:solidFill>
                  <a:srgbClr val="FF00FF"/>
                </a:solidFill>
                <a:latin typeface="Cambria" panose="02040503050406030204" pitchFamily="18" charset="0"/>
                <a:cs typeface="Tahoma" panose="020B0604030504040204" pitchFamily="34" charset="0"/>
              </a:rPr>
              <a:t>مفسران اهل سنت:</a:t>
            </a:r>
            <a:endParaRPr lang="en-US" altLang="en-US" dirty="0" smtClean="0">
              <a:solidFill>
                <a:srgbClr val="FF00FF"/>
              </a:solidFill>
              <a:latin typeface="Cambria" panose="02040503050406030204" pitchFamily="18" charset="0"/>
              <a:cs typeface="Tahoma" panose="020B0604030504040204" pitchFamily="34" charset="0"/>
            </a:endParaRPr>
          </a:p>
          <a:p>
            <a:r>
              <a:rPr lang="fa-IR" altLang="en-US" dirty="0" smtClean="0"/>
              <a:t>والمخاطبة للنبي صلى الله عليه وسلم مخاطبة لأمته . أي اثبتوا على هذا .</a:t>
            </a:r>
            <a:endParaRPr lang="en-US" altLang="en-US" dirty="0" smtClean="0"/>
          </a:p>
          <a:p>
            <a:r>
              <a:rPr lang="fa-IR" altLang="en-US" b="0" dirty="0" smtClean="0">
                <a:solidFill>
                  <a:srgbClr val="FF0000"/>
                </a:solidFill>
                <a:latin typeface="Times New Roman" panose="02020603050405020304" pitchFamily="18" charset="0"/>
                <a:hlinkClick r:id="rId2" action="ppaction://hlinkfile"/>
              </a:rPr>
              <a:t>معاني القرآن - النحاس - ج 6 ص 478.</a:t>
            </a:r>
            <a:endParaRPr lang="en-US" altLang="en-US" b="0" dirty="0" smtClean="0">
              <a:solidFill>
                <a:srgbClr val="FF0000"/>
              </a:solidFill>
              <a:latin typeface="Times New Roman" panose="02020603050405020304" pitchFamily="18" charset="0"/>
            </a:endParaRPr>
          </a:p>
          <a:p>
            <a:r>
              <a:rPr lang="fa-IR" altLang="en-US" dirty="0" smtClean="0"/>
              <a:t>سمرقندي: ويقال * ( استغفر لذنبك ) * يعني لذنب أمتك *</a:t>
            </a:r>
            <a:endParaRPr lang="en-US" altLang="en-US" dirty="0" smtClean="0"/>
          </a:p>
          <a:p>
            <a:r>
              <a:rPr lang="fa-IR" altLang="en-US" b="0" dirty="0" smtClean="0">
                <a:solidFill>
                  <a:srgbClr val="FF0000"/>
                </a:solidFill>
                <a:latin typeface="Times New Roman" panose="02020603050405020304" pitchFamily="18" charset="0"/>
                <a:hlinkClick r:id="rId3" action="ppaction://hlinkfile"/>
              </a:rPr>
              <a:t>تفسير السمرقندي - أبو الليث السمرقندي - ج 3 ص 201</a:t>
            </a:r>
            <a:endParaRPr lang="en-US" altLang="en-US" b="0" dirty="0" smtClean="0">
              <a:solidFill>
                <a:srgbClr val="FF0000"/>
              </a:solidFill>
              <a:latin typeface="Times New Roman" panose="02020603050405020304" pitchFamily="18" charset="0"/>
            </a:endParaRPr>
          </a:p>
          <a:p>
            <a:endParaRPr lang="fa-IR" altLang="en-US"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44450"/>
            <a:ext cx="8784976" cy="587375"/>
          </a:xfrm>
        </p:spPr>
        <p:txBody>
          <a:bodyPr rtlCol="0">
            <a:normAutofit/>
          </a:bodyPr>
          <a:lstStyle/>
          <a:p>
            <a:pPr fontAlgn="auto">
              <a:spcAft>
                <a:spcPts val="0"/>
              </a:spcAft>
              <a:defRPr/>
            </a:pPr>
            <a:r>
              <a:rPr lang="fa-IR" dirty="0" smtClean="0"/>
              <a:t>مذمت انتقاد </a:t>
            </a:r>
            <a:r>
              <a:rPr lang="fa-IR" dirty="0"/>
              <a:t>از </a:t>
            </a:r>
            <a:r>
              <a:rPr lang="fa-IR" dirty="0" smtClean="0"/>
              <a:t>پیامبر و ائمه (صلوات الله علیهم)</a:t>
            </a:r>
            <a:endParaRPr lang="en-US" dirty="0"/>
          </a:p>
        </p:txBody>
      </p:sp>
      <p:sp>
        <p:nvSpPr>
          <p:cNvPr id="3" name="Content Placeholder 2"/>
          <p:cNvSpPr>
            <a:spLocks noGrp="1"/>
          </p:cNvSpPr>
          <p:nvPr>
            <p:ph idx="1"/>
          </p:nvPr>
        </p:nvSpPr>
        <p:spPr>
          <a:xfrm>
            <a:off x="503238" y="781050"/>
            <a:ext cx="11256962" cy="6076950"/>
          </a:xfrm>
        </p:spPr>
        <p:txBody>
          <a:bodyPr rtlCol="0">
            <a:normAutofit fontScale="85000" lnSpcReduction="20000"/>
          </a:bodyPr>
          <a:lstStyle/>
          <a:p>
            <a:pPr fontAlgn="auto">
              <a:spcAft>
                <a:spcPts val="0"/>
              </a:spcAft>
              <a:defRPr/>
            </a:pPr>
            <a:r>
              <a:rPr lang="fa-IR" dirty="0" smtClean="0"/>
              <a:t>قرطبي </a:t>
            </a:r>
            <a:r>
              <a:rPr lang="fa-IR" dirty="0"/>
              <a:t>از استوانه هاي علمي تفسيري اهل سنت در تفسير آيه شريفه «سأل سائل بعذاب واقع» </a:t>
            </a:r>
            <a:r>
              <a:rPr lang="fa-IR" b="0" dirty="0"/>
              <a:t>نقل مي كند كه </a:t>
            </a:r>
            <a:r>
              <a:rPr lang="fa-IR" b="0" dirty="0" smtClean="0"/>
              <a:t>حارث بن نعمان </a:t>
            </a:r>
            <a:r>
              <a:rPr lang="fa-IR" b="0" dirty="0"/>
              <a:t>بعد از نصب علي (ع) در غدير خم براي ولايت، خدمت پيامبر اكرم آمد و گفت:  </a:t>
            </a:r>
            <a:r>
              <a:rPr lang="fa-IR" dirty="0"/>
              <a:t>أفهذا شئ منك أم من الله ؟ ! </a:t>
            </a:r>
            <a:r>
              <a:rPr lang="fa-IR" b="0" dirty="0"/>
              <a:t>نصب علي  (ع) براي ولايت از طرف خودت و يا از ناحيه خدا بوده؟</a:t>
            </a:r>
            <a:endParaRPr lang="en-US" dirty="0"/>
          </a:p>
          <a:p>
            <a:pPr fontAlgn="auto">
              <a:spcAft>
                <a:spcPts val="0"/>
              </a:spcAft>
              <a:defRPr/>
            </a:pPr>
            <a:r>
              <a:rPr lang="fa-IR" b="0" dirty="0"/>
              <a:t>حضرت پاسخ داد :</a:t>
            </a:r>
            <a:r>
              <a:rPr lang="fa-IR" dirty="0"/>
              <a:t> ( والله الذي لا إله إلا هو ما هو إلا من الله )</a:t>
            </a:r>
            <a:r>
              <a:rPr lang="fa-IR" b="0" dirty="0"/>
              <a:t> قسم به خداي بي همتا اين  از ناحيه خدا بوده</a:t>
            </a:r>
          </a:p>
          <a:p>
            <a:pPr fontAlgn="auto">
              <a:spcAft>
                <a:spcPts val="0"/>
              </a:spcAft>
              <a:defRPr/>
            </a:pPr>
            <a:r>
              <a:rPr lang="fa-IR" dirty="0" smtClean="0"/>
              <a:t>فولّی الحارث و هو یقول : </a:t>
            </a:r>
            <a:r>
              <a:rPr lang="fa-IR" dirty="0"/>
              <a:t>اللهم إن كان ما يقول محمد حقا فأمطر علينا حجارة من السماء أو ائتنا بعذاب أليم.</a:t>
            </a:r>
            <a:endParaRPr lang="en-US" dirty="0"/>
          </a:p>
          <a:p>
            <a:pPr fontAlgn="auto">
              <a:spcAft>
                <a:spcPts val="0"/>
              </a:spcAft>
              <a:defRPr/>
            </a:pPr>
            <a:r>
              <a:rPr lang="fa-IR" u="sng" dirty="0">
                <a:hlinkClick r:id="rId2" action="ppaction://hlinkfile"/>
              </a:rPr>
              <a:t>تفسير القرطبي  ج 18 ص 278..</a:t>
            </a:r>
            <a:r>
              <a:rPr lang="fa-IR" dirty="0"/>
              <a:t> .</a:t>
            </a:r>
            <a:endParaRPr lang="en-US" dirty="0"/>
          </a:p>
          <a:p>
            <a:pPr fontAlgn="auto">
              <a:spcAft>
                <a:spcPts val="0"/>
              </a:spcAft>
              <a:defRPr/>
            </a:pPr>
            <a:r>
              <a:rPr lang="fa-IR" dirty="0"/>
              <a:t>قال الآلوسی: والسائل هو النضر بن الحرث صححه الحاكم حيث قال إنكاراً واستهزاءً اللهم إن كان هذا هو الحق من عندك فأمطر علينا حجارة من السماء... .</a:t>
            </a:r>
            <a:endParaRPr lang="en-US" dirty="0"/>
          </a:p>
          <a:p>
            <a:pPr fontAlgn="auto">
              <a:spcAft>
                <a:spcPts val="0"/>
              </a:spcAft>
              <a:defRPr/>
            </a:pPr>
            <a:r>
              <a:rPr lang="fa-IR" u="sng" dirty="0">
                <a:hlinkClick r:id="rId3" action="ppaction://hlinkfile"/>
              </a:rPr>
              <a:t>تفسير الآلوسي ج 29 ص 55..</a:t>
            </a:r>
            <a:r>
              <a:rPr lang="fa-IR" dirty="0"/>
              <a:t> .</a:t>
            </a:r>
            <a:endParaRPr lang="en-US" dirty="0"/>
          </a:p>
          <a:p>
            <a:pPr fontAlgn="auto">
              <a:spcAft>
                <a:spcPts val="0"/>
              </a:spcAft>
              <a:defRPr/>
            </a:pPr>
            <a:r>
              <a:rPr lang="fa-IR" dirty="0"/>
              <a:t>رواه أبو السعود المتوفی 951.</a:t>
            </a:r>
            <a:endParaRPr lang="en-US" dirty="0"/>
          </a:p>
          <a:p>
            <a:pPr fontAlgn="auto">
              <a:spcAft>
                <a:spcPts val="0"/>
              </a:spcAft>
              <a:defRPr/>
            </a:pPr>
            <a:r>
              <a:rPr lang="fa-IR" u="sng" dirty="0">
                <a:hlinkClick r:id="rId4" action="ppaction://hlinkfile"/>
              </a:rPr>
              <a:t>تفسير أبي السعود  ج 9 ص 29 ، نشر : دار إحياء التراث العربي – بيروت..</a:t>
            </a:r>
            <a:r>
              <a:rPr lang="fa-IR" dirty="0"/>
              <a:t> .</a:t>
            </a:r>
            <a:endParaRPr lang="en-US" dirty="0"/>
          </a:p>
          <a:p>
            <a:pPr fontAlgn="auto">
              <a:spcAft>
                <a:spcPts val="0"/>
              </a:spcAft>
              <a:defRPr/>
            </a:pPr>
            <a:r>
              <a:rPr lang="fa-IR" dirty="0"/>
              <a:t>وراه ابن مردويه الأصفهاني المتوفي 410.</a:t>
            </a:r>
            <a:endParaRPr lang="en-US" dirty="0"/>
          </a:p>
          <a:p>
            <a:pPr fontAlgn="auto">
              <a:spcAft>
                <a:spcPts val="0"/>
              </a:spcAft>
              <a:defRPr/>
            </a:pPr>
            <a:r>
              <a:rPr lang="fa-IR" u="sng" dirty="0">
                <a:hlinkClick r:id="rId5" action="ppaction://hlinkfile"/>
              </a:rPr>
              <a:t>مناقب علي بن أبي طالب ( ع ) - ص 248..</a:t>
            </a:r>
            <a:r>
              <a:rPr lang="fa-IR" dirty="0"/>
              <a:t> .</a:t>
            </a:r>
            <a:endParaRPr lang="en-US" dirty="0"/>
          </a:p>
          <a:p>
            <a:pPr fontAlgn="auto">
              <a:spcAft>
                <a:spcPts val="0"/>
              </a:spcAft>
              <a:defRPr/>
            </a:pPr>
            <a:endParaRPr lang="fa-I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normAutofit fontScale="90000"/>
          </a:bodyPr>
          <a:lstStyle/>
          <a:p>
            <a:pPr fontAlgn="auto">
              <a:spcAft>
                <a:spcPts val="0"/>
              </a:spcAft>
              <a:defRPr/>
            </a:pPr>
            <a:r>
              <a:rPr lang="fa-IR" dirty="0"/>
              <a:t>مذمت انتقاد از پیامبر و ائمه (صلوات الله علیهم)</a:t>
            </a:r>
            <a:endParaRPr lang="en-US" dirty="0"/>
          </a:p>
        </p:txBody>
      </p:sp>
      <p:sp>
        <p:nvSpPr>
          <p:cNvPr id="3" name="Content Placeholder 2"/>
          <p:cNvSpPr>
            <a:spLocks noGrp="1"/>
          </p:cNvSpPr>
          <p:nvPr>
            <p:ph idx="1"/>
          </p:nvPr>
        </p:nvSpPr>
        <p:spPr>
          <a:xfrm>
            <a:off x="503238" y="781050"/>
            <a:ext cx="11256962" cy="6076950"/>
          </a:xfrm>
        </p:spPr>
        <p:txBody>
          <a:bodyPr>
            <a:normAutofit/>
          </a:bodyPr>
          <a:lstStyle/>
          <a:p>
            <a:pPr indent="179388" algn="justLow">
              <a:lnSpc>
                <a:spcPct val="80000"/>
              </a:lnSpc>
            </a:pPr>
            <a:r>
              <a:rPr lang="fa-IR" altLang="en-US" sz="2700" dirty="0" smtClean="0">
                <a:solidFill>
                  <a:srgbClr val="000080"/>
                </a:solidFill>
                <a:latin typeface="Tahoma" panose="020B0604030504040204" pitchFamily="34" charset="0"/>
                <a:cs typeface="Times New Roman" panose="02020603050405020304" pitchFamily="18" charset="0"/>
              </a:rPr>
              <a:t>19 ومن كلام له ( ع ) - قاله للأشعث بن قيس وهو على منبر الكوفة يخطب ، فمضى في بعض كلامه شيء اعترضه الأشعث فيه ، فقال : يا أمير المؤمنين ، هذه عليك لا لك ، فخفض عليه السلام إليه بصره ثم قال :</a:t>
            </a:r>
            <a:endParaRPr lang="en-US" altLang="en-US" sz="3400" dirty="0" smtClean="0">
              <a:solidFill>
                <a:srgbClr val="000080"/>
              </a:solidFill>
              <a:latin typeface="Tahoma" panose="020B0604030504040204" pitchFamily="34" charset="0"/>
              <a:cs typeface="Times New Roman" panose="02020603050405020304" pitchFamily="18" charset="0"/>
            </a:endParaRPr>
          </a:p>
          <a:p>
            <a:pPr indent="179388" algn="justLow">
              <a:lnSpc>
                <a:spcPct val="80000"/>
              </a:lnSpc>
            </a:pPr>
            <a:r>
              <a:rPr lang="fa-IR" altLang="en-US" sz="2700" dirty="0" smtClean="0">
                <a:solidFill>
                  <a:srgbClr val="000080"/>
                </a:solidFill>
                <a:latin typeface="Tahoma" panose="020B0604030504040204" pitchFamily="34" charset="0"/>
                <a:cs typeface="Times New Roman" panose="02020603050405020304" pitchFamily="18" charset="0"/>
              </a:rPr>
              <a:t>مَا يُدْرِيكَ مَا عَلَيَّ مِمَّا لِي - عَلَيْكَ لَعْنَةُ اللَّه ولَعْنَةُ اللَّاعِنِينَ - حَائِكٌ ابْنُ حَائِكٍ مُنَافِقٌ ابْنُ كَافِرٍ - واللَّه لَقَدْ أَسَرَكَ الْكُفْرُ مَرَّةً والإِسْلَامُ أُخْرَى - فَمَا فَدَاكَ مِنْ وَاحِدَةٍ مِنْهُمَا مَالُكَ ولَا حَسَبُكَ - وإِنَّ امْرَأً دَلَّ عَلَى قَوْمِه السَّيْفَ - وسَاقَ إِلَيْهِمُ الْحَتْفَ - لَحَرِيٌّ أَنْ يَمْقُتَه الأَقْرَبُ ولَا يَأْمَنَه الأَبْعَدُ</a:t>
            </a:r>
            <a:endParaRPr lang="en-US" altLang="en-US" sz="3400" dirty="0" smtClean="0">
              <a:solidFill>
                <a:srgbClr val="000080"/>
              </a:solidFill>
              <a:latin typeface="Tahoma" panose="020B0604030504040204" pitchFamily="34" charset="0"/>
              <a:cs typeface="Times New Roman" panose="02020603050405020304" pitchFamily="18" charset="0"/>
            </a:endParaRPr>
          </a:p>
          <a:p>
            <a:pPr indent="179388">
              <a:lnSpc>
                <a:spcPct val="80000"/>
              </a:lnSpc>
            </a:pPr>
            <a:r>
              <a:rPr lang="fa-IR" altLang="en-US" sz="2700" u="sng" dirty="0" smtClean="0">
                <a:hlinkClick r:id="rId2" action="ppaction://hlinkfile"/>
              </a:rPr>
              <a:t>نهج البلاغة خطبة 19، تحقيق  صبحي صالح ص 61..</a:t>
            </a:r>
            <a:r>
              <a:rPr lang="fa-IR" altLang="en-US" sz="2700" dirty="0" smtClean="0"/>
              <a:t> .</a:t>
            </a:r>
            <a:endParaRPr lang="fa-IR" altLang="en-US" sz="2400" b="0" dirty="0" smtClean="0">
              <a:solidFill>
                <a:srgbClr val="FF0000"/>
              </a:solidFill>
              <a:latin typeface="Taher" panose="00000400000000000000" pitchFamily="2" charset="-78"/>
              <a:cs typeface="Times New Roman" panose="02020603050405020304" pitchFamily="18" charset="0"/>
            </a:endParaRPr>
          </a:p>
          <a:p>
            <a:pPr indent="179388">
              <a:lnSpc>
                <a:spcPct val="80000"/>
              </a:lnSpc>
            </a:pPr>
            <a:r>
              <a:rPr lang="fa-IR" altLang="en-US" sz="2700" b="0" dirty="0" smtClean="0"/>
              <a:t>امام در مسجد كوفه در سال 38هجرى سخنرانى مى‏كرد، اشعث بن قيس به يكى از مطالب آن اعتراض كرد و گفت اين سخن به زيان تو، نه به سود تو است، امام نگاه خود را به او دوخت و فرمود:  </a:t>
            </a:r>
            <a:endParaRPr lang="en-US" altLang="en-US" sz="2700" dirty="0" smtClean="0"/>
          </a:p>
          <a:p>
            <a:pPr indent="179388">
              <a:lnSpc>
                <a:spcPct val="80000"/>
              </a:lnSpc>
            </a:pPr>
            <a:r>
              <a:rPr lang="fa-IR" altLang="en-US" sz="2700" b="0" dirty="0" smtClean="0"/>
              <a:t>چه كسى تو را آگاهاند كه چه چيزى به سود، يا زيان من است؟ لعنت خدا و لعنتِ لعنت كنندگان، بر تو باد اى متكبّرِ متكبّر زاده، منافِقِ پسرِ كافر! سوگند به‏خدا، تو يك بار در زمان كُفر و بار ديگر در حكومت اسلام، اسير شدى، و مال و خويشاوندى تو، هر دو بار نتوانست به فريادت برسد. آن كس كه خويشان خود را به دم شمشير سپارد، و مرگ و نابودى را به سوى آنها كشاند، سزاوار است كه بستگان او بر وِى خشم گيرند و بيگانگان به او اطمينان نداشته باشند.</a:t>
            </a:r>
            <a:endParaRPr lang="en-US" altLang="en-US" sz="2700" dirty="0" smtClean="0"/>
          </a:p>
          <a:p>
            <a:pPr indent="179388">
              <a:lnSpc>
                <a:spcPct val="80000"/>
              </a:lnSpc>
            </a:pPr>
            <a:r>
              <a:rPr lang="fa-IR" altLang="en-US" sz="2700" b="0" dirty="0" smtClean="0"/>
              <a:t> </a:t>
            </a:r>
            <a:endParaRPr lang="en-US" altLang="en-US" sz="2700" dirty="0" smtClean="0"/>
          </a:p>
          <a:p>
            <a:pPr indent="179388">
              <a:lnSpc>
                <a:spcPct val="80000"/>
              </a:lnSpc>
            </a:pPr>
            <a:endParaRPr lang="en-US" altLang="en-US" sz="2700" dirty="0" smtClean="0">
              <a:solidFill>
                <a:srgbClr val="FF0000"/>
              </a:solidFill>
              <a:latin typeface="Taher" panose="00000400000000000000" pitchFamily="2" charset="-78"/>
              <a:cs typeface="Times New Roman" panose="02020603050405020304" pitchFamily="18" charset="0"/>
            </a:endParaRPr>
          </a:p>
          <a:p>
            <a:pPr indent="179388">
              <a:lnSpc>
                <a:spcPct val="80000"/>
              </a:lnSpc>
            </a:pPr>
            <a:endParaRPr lang="fa-IR" altLang="en-US" sz="2700"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5640" y="1988840"/>
            <a:ext cx="6400800" cy="3024336"/>
          </a:xfrm>
        </p:spPr>
        <p:txBody>
          <a:bodyPr rtlCol="0">
            <a:noAutofit/>
          </a:bodyPr>
          <a:lstStyle/>
          <a:p>
            <a:pPr algn="ctr" fontAlgn="auto">
              <a:spcAft>
                <a:spcPts val="0"/>
              </a:spcAft>
              <a:defRPr/>
            </a:pPr>
            <a:r>
              <a:rPr lang="fa-IR" sz="5400" b="1" dirty="0" smtClean="0">
                <a:ln>
                  <a:solidFill>
                    <a:srgbClr val="00B050"/>
                  </a:solidFill>
                </a:ln>
                <a:effectLst>
                  <a:glow rad="63500">
                    <a:schemeClr val="accent4">
                      <a:satMod val="175000"/>
                      <a:alpha val="40000"/>
                    </a:schemeClr>
                  </a:glow>
                </a:effectLst>
                <a:cs typeface="Tahoma" panose="020B0604030504040204" pitchFamily="34" charset="0"/>
              </a:rPr>
              <a:t>انكار خاتميت </a:t>
            </a:r>
          </a:p>
          <a:p>
            <a:pPr algn="ctr" fontAlgn="auto">
              <a:spcAft>
                <a:spcPts val="0"/>
              </a:spcAft>
              <a:defRPr/>
            </a:pPr>
            <a:r>
              <a:rPr lang="fa-IR" sz="5400" b="1" dirty="0" smtClean="0">
                <a:ln>
                  <a:solidFill>
                    <a:srgbClr val="00B050"/>
                  </a:solidFill>
                </a:ln>
                <a:effectLst>
                  <a:glow rad="63500">
                    <a:schemeClr val="accent4">
                      <a:satMod val="175000"/>
                      <a:alpha val="40000"/>
                    </a:schemeClr>
                  </a:glow>
                </a:effectLst>
                <a:cs typeface="Tahoma" panose="020B0604030504040204" pitchFamily="34" charset="0"/>
              </a:rPr>
              <a:t>توسط </a:t>
            </a:r>
          </a:p>
          <a:p>
            <a:pPr algn="ctr" fontAlgn="auto">
              <a:spcAft>
                <a:spcPts val="0"/>
              </a:spcAft>
              <a:defRPr/>
            </a:pPr>
            <a:r>
              <a:rPr lang="fa-IR" sz="5400" b="1" dirty="0" smtClean="0">
                <a:ln>
                  <a:solidFill>
                    <a:srgbClr val="00B050"/>
                  </a:solidFill>
                </a:ln>
                <a:effectLst>
                  <a:glow rad="63500">
                    <a:schemeClr val="accent4">
                      <a:satMod val="175000"/>
                      <a:alpha val="40000"/>
                    </a:schemeClr>
                  </a:glow>
                </a:effectLst>
                <a:cs typeface="Tahoma" panose="020B0604030504040204" pitchFamily="34" charset="0"/>
              </a:rPr>
              <a:t>احمد بصری</a:t>
            </a:r>
            <a:endParaRPr lang="fa-IR" sz="5400" b="1" dirty="0">
              <a:ln>
                <a:solidFill>
                  <a:srgbClr val="00B050"/>
                </a:solidFill>
              </a:ln>
              <a:effectLst>
                <a:glow rad="63500">
                  <a:schemeClr val="accent4">
                    <a:satMod val="175000"/>
                    <a:alpha val="40000"/>
                  </a:schemeClr>
                </a:glow>
              </a:effectLst>
              <a:cs typeface="Tahoma" panose="020B0604030504040204" pitchFamily="34" charset="0"/>
            </a:endParaRPr>
          </a:p>
        </p:txBody>
      </p:sp>
    </p:spTree>
  </p:cSld>
  <p:clrMapOvr>
    <a:masterClrMapping/>
  </p:clrMapOvr>
  <p:transition spd="slow">
    <p:split orient="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احمد و انكار خاتميت</a:t>
            </a:r>
            <a:endParaRPr lang="en-US" dirty="0"/>
          </a:p>
        </p:txBody>
      </p:sp>
      <p:sp>
        <p:nvSpPr>
          <p:cNvPr id="3" name="Content Placeholder 2"/>
          <p:cNvSpPr>
            <a:spLocks noGrp="1"/>
          </p:cNvSpPr>
          <p:nvPr>
            <p:ph idx="1"/>
          </p:nvPr>
        </p:nvSpPr>
        <p:spPr>
          <a:xfrm>
            <a:off x="503238" y="781050"/>
            <a:ext cx="11256962" cy="6076950"/>
          </a:xfrm>
        </p:spPr>
        <p:txBody>
          <a:bodyPr rtlCol="0">
            <a:normAutofit fontScale="92500" lnSpcReduction="20000"/>
          </a:bodyPr>
          <a:lstStyle/>
          <a:p>
            <a:pPr fontAlgn="auto">
              <a:spcAft>
                <a:spcPts val="0"/>
              </a:spcAft>
              <a:defRPr/>
            </a:pPr>
            <a:r>
              <a:rPr lang="fa-IR" dirty="0"/>
              <a:t>يکي از عقائد تمام مسلمانان  که در آن اختلافي بين فرقه هاي اسلامي نيست مسئله ختم نبوت به واسطه پيامبر ميباشد که قرآن هم به صراحت آن را بيان فرموده است</a:t>
            </a:r>
            <a:endParaRPr lang="en-US" dirty="0"/>
          </a:p>
          <a:p>
            <a:pPr fontAlgn="auto">
              <a:spcAft>
                <a:spcPts val="0"/>
              </a:spcAft>
              <a:defRPr/>
            </a:pPr>
            <a:r>
              <a:rPr lang="fa-IR" dirty="0"/>
              <a:t>مَا كَانَ مُحَمَّدٌ أَبَا أَحَدٍ مِنْ رِجَالِكُمْ وَلَكِنْ رَسُولَ اللَّهِ وَخَاتَمَ النَّبِيِّينَ وَكَانَ اللَّهُ بِكُلِّ شَيْءٍ عَلِيمًا [الأحزاب/40]</a:t>
            </a:r>
            <a:endParaRPr lang="en-US" dirty="0"/>
          </a:p>
          <a:p>
            <a:pPr fontAlgn="auto">
              <a:spcAft>
                <a:spcPts val="0"/>
              </a:spcAft>
              <a:defRPr/>
            </a:pPr>
            <a:r>
              <a:rPr lang="fa-IR" u="sng" dirty="0">
                <a:hlinkClick r:id="rId2" action="ppaction://hlinkfile"/>
              </a:rPr>
              <a:t>بعد از پيامبر رسولان ديگري خواهند آمد</a:t>
            </a:r>
            <a:r>
              <a:rPr lang="fa-IR" dirty="0"/>
              <a:t> </a:t>
            </a:r>
            <a:endParaRPr lang="en-US" dirty="0"/>
          </a:p>
          <a:p>
            <a:pPr fontAlgn="auto">
              <a:spcAft>
                <a:spcPts val="0"/>
              </a:spcAft>
              <a:defRPr/>
            </a:pPr>
            <a:r>
              <a:rPr lang="fa-IR" u="sng" dirty="0">
                <a:hlinkClick r:id="rId3" action="ppaction://hlinkfile"/>
              </a:rPr>
              <a:t>احمد: اگر بگويم نبوت با پيامبر خاتمه يافته منکر روايات شده ايم</a:t>
            </a:r>
            <a:r>
              <a:rPr lang="fa-IR" dirty="0"/>
              <a:t> </a:t>
            </a:r>
            <a:endParaRPr lang="en-US" dirty="0"/>
          </a:p>
          <a:p>
            <a:pPr fontAlgn="auto">
              <a:spcAft>
                <a:spcPts val="0"/>
              </a:spcAft>
              <a:defRPr/>
            </a:pPr>
            <a:r>
              <a:rPr lang="fa-IR" dirty="0"/>
              <a:t>اگر بگويد خاتمه نبوت با رسالت حضرت محمد (ص) خاتمه يافته مخالف روايات استمرار روايت است. </a:t>
            </a:r>
            <a:r>
              <a:rPr lang="ar-SA" dirty="0"/>
              <a:t>نبوت خاتمه ص 8.</a:t>
            </a:r>
            <a:endParaRPr lang="en-US" dirty="0"/>
          </a:p>
          <a:p>
            <a:pPr fontAlgn="auto">
              <a:spcAft>
                <a:spcPts val="0"/>
              </a:spcAft>
              <a:defRPr/>
            </a:pPr>
            <a:r>
              <a:rPr lang="fa-IR" u="sng" dirty="0">
                <a:hlinkClick r:id="rId4" action="ppaction://hlinkfile"/>
              </a:rPr>
              <a:t>احمد: حضرت مهدي(عج) نبي و پيامبراست</a:t>
            </a:r>
            <a:r>
              <a:rPr lang="fa-IR" dirty="0"/>
              <a:t>  </a:t>
            </a:r>
            <a:endParaRPr lang="en-US" dirty="0"/>
          </a:p>
          <a:p>
            <a:pPr fontAlgn="auto">
              <a:spcAft>
                <a:spcPts val="0"/>
              </a:spcAft>
              <a:defRPr/>
            </a:pPr>
            <a:r>
              <a:rPr lang="fa-IR" u="sng" dirty="0">
                <a:hlinkClick r:id="rId5" action="ppaction://hlinkfile"/>
              </a:rPr>
              <a:t>احمد و ادعاي نبوت براي ياران حضرت مهدي</a:t>
            </a:r>
            <a:endParaRPr lang="en-US" dirty="0"/>
          </a:p>
          <a:p>
            <a:pPr fontAlgn="auto">
              <a:spcAft>
                <a:spcPts val="0"/>
              </a:spcAft>
              <a:defRPr/>
            </a:pPr>
            <a:r>
              <a:rPr lang="fa-IR" u="sng" dirty="0">
                <a:hlinkClick r:id="rId6" action="ppaction://hlinkfile"/>
              </a:rPr>
              <a:t>احمد و ادعاي رسالت و ولايت</a:t>
            </a:r>
            <a:endParaRPr lang="en-US" dirty="0"/>
          </a:p>
          <a:p>
            <a:pPr fontAlgn="auto">
              <a:spcAft>
                <a:spcPts val="0"/>
              </a:spcAft>
              <a:defRPr/>
            </a:pPr>
            <a:r>
              <a:rPr lang="fa-IR" dirty="0"/>
              <a:t>مهديون 12 گانه از فرزندان امام مهدي (ع) هستند كه  اولين آنان دو مقام رسالت و ولايت را با هم دارد. </a:t>
            </a:r>
            <a:r>
              <a:rPr lang="ar-SA" dirty="0"/>
              <a:t>متشابهات ج 4 ص 135.</a:t>
            </a:r>
            <a:endParaRPr lang="en-US" dirty="0"/>
          </a:p>
          <a:p>
            <a:pPr fontAlgn="auto">
              <a:spcAft>
                <a:spcPts val="0"/>
              </a:spcAft>
              <a:defRPr/>
            </a:pPr>
            <a:r>
              <a:rPr lang="fa-IR" u="sng" dirty="0">
                <a:hlinkClick r:id="rId7" action="ppaction://hlinkfile"/>
              </a:rPr>
              <a:t>احمد بصري: هم نبي و هم رسول</a:t>
            </a:r>
            <a:endParaRPr lang="fa-I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44450"/>
            <a:ext cx="7796213" cy="587375"/>
          </a:xfrm>
        </p:spPr>
        <p:txBody>
          <a:bodyPr rtlCol="0"/>
          <a:lstStyle/>
          <a:p>
            <a:pPr fontAlgn="auto">
              <a:spcAft>
                <a:spcPts val="0"/>
              </a:spcAft>
              <a:defRPr/>
            </a:pPr>
            <a:r>
              <a:rPr lang="fa-IR" dirty="0"/>
              <a:t>نقد روايت خاملا ذكره</a:t>
            </a:r>
            <a:endParaRPr lang="en-US" dirty="0"/>
          </a:p>
        </p:txBody>
      </p:sp>
      <p:sp>
        <p:nvSpPr>
          <p:cNvPr id="3" name="Content Placeholder 2"/>
          <p:cNvSpPr>
            <a:spLocks noGrp="1"/>
          </p:cNvSpPr>
          <p:nvPr>
            <p:ph idx="1"/>
          </p:nvPr>
        </p:nvSpPr>
        <p:spPr>
          <a:xfrm>
            <a:off x="503238" y="781050"/>
            <a:ext cx="11256962" cy="6076950"/>
          </a:xfrm>
        </p:spPr>
        <p:txBody>
          <a:bodyPr>
            <a:normAutofit/>
          </a:bodyPr>
          <a:lstStyle/>
          <a:p>
            <a:pPr marL="179388">
              <a:spcBef>
                <a:spcPts val="1200"/>
              </a:spcBef>
              <a:spcAft>
                <a:spcPts val="600"/>
              </a:spcAft>
            </a:pPr>
            <a:r>
              <a:rPr lang="fa-IR" altLang="en-US" dirty="0" smtClean="0">
                <a:solidFill>
                  <a:srgbClr val="E36C0A"/>
                </a:solidFill>
                <a:latin typeface="Cambria" panose="02040503050406030204" pitchFamily="18" charset="0"/>
                <a:ea typeface="Times New Roman" panose="02020603050405020304" pitchFamily="18" charset="0"/>
                <a:cs typeface="Tahoma" panose="020B0604030504040204" pitchFamily="34" charset="0"/>
              </a:rPr>
              <a:t>أحمد بن يوسف بن يعقوب مجهول است.</a:t>
            </a:r>
            <a:r>
              <a:rPr lang="fa-IR" altLang="en-US" dirty="0" smtClean="0">
                <a:solidFill>
                  <a:srgbClr val="FF0000"/>
                </a:solidFill>
                <a:latin typeface="Times New Roman" panose="02020603050405020304" pitchFamily="18" charset="0"/>
                <a:ea typeface="Times New Roman" panose="02020603050405020304" pitchFamily="18" charset="0"/>
                <a:cs typeface="Tahoma" panose="020B0604030504040204" pitchFamily="34" charset="0"/>
              </a:rPr>
              <a:t> </a:t>
            </a:r>
            <a:endParaRPr lang="en-US" altLang="en-US" dirty="0" smtClean="0">
              <a:solidFill>
                <a:srgbClr val="E36C0A"/>
              </a:solidFill>
              <a:latin typeface="Cambria" panose="02040503050406030204" pitchFamily="18" charset="0"/>
              <a:ea typeface="Times New Roman" panose="02020603050405020304" pitchFamily="18" charset="0"/>
              <a:cs typeface="Tahoma" panose="020B0604030504040204" pitchFamily="34" charset="0"/>
            </a:endParaRPr>
          </a:p>
          <a:p>
            <a:pPr marL="179388"/>
            <a:r>
              <a:rPr lang="fa-IR" altLang="en-US" b="0" u="sng" dirty="0" smtClean="0">
                <a:ea typeface="Times New Roman" panose="02020603050405020304" pitchFamily="18" charset="0"/>
                <a:hlinkClick r:id="rId2" action="ppaction://hlinkfile"/>
              </a:rPr>
              <a:t>معجم رجال الحديث - السيد الخوئي - ج 3 ص 162..</a:t>
            </a:r>
            <a:r>
              <a:rPr lang="ar-SA" altLang="en-US" b="0" dirty="0" smtClean="0">
                <a:ea typeface="Times New Roman" panose="02020603050405020304" pitchFamily="18" charset="0"/>
              </a:rPr>
              <a:t> .</a:t>
            </a:r>
            <a:endParaRPr lang="en-US" altLang="en-US" dirty="0" smtClean="0">
              <a:ea typeface="Times New Roman" panose="02020603050405020304" pitchFamily="18" charset="0"/>
            </a:endParaRPr>
          </a:p>
          <a:p>
            <a:pPr marL="179388">
              <a:spcBef>
                <a:spcPts val="1200"/>
              </a:spcBef>
              <a:spcAft>
                <a:spcPts val="600"/>
              </a:spcAft>
            </a:pPr>
            <a:r>
              <a:rPr lang="fa-IR" altLang="en-US" sz="2800" dirty="0" smtClean="0">
                <a:solidFill>
                  <a:srgbClr val="E36C0A"/>
                </a:solidFill>
                <a:latin typeface="Cambria" panose="02040503050406030204" pitchFamily="18" charset="0"/>
                <a:ea typeface="Times New Roman" panose="02020603050405020304" pitchFamily="18" charset="0"/>
                <a:cs typeface="Tahoma" panose="020B0604030504040204" pitchFamily="34" charset="0"/>
              </a:rPr>
              <a:t>الحسن بن علي بن أبي حمزة</a:t>
            </a:r>
            <a:endParaRPr lang="en-US" altLang="en-US" sz="2800" dirty="0" smtClean="0">
              <a:solidFill>
                <a:srgbClr val="E36C0A"/>
              </a:solidFill>
              <a:latin typeface="Cambria" panose="02040503050406030204" pitchFamily="18" charset="0"/>
              <a:cs typeface="Times New Roman" panose="02020603050405020304" pitchFamily="18" charset="0"/>
            </a:endParaRPr>
          </a:p>
          <a:p>
            <a:pPr marL="179388" algn="justLow"/>
            <a:r>
              <a:rPr lang="fa-IR" altLang="en-US" b="0" dirty="0" smtClean="0">
                <a:solidFill>
                  <a:srgbClr val="000000"/>
                </a:solidFill>
                <a:latin typeface="Tahoma" panose="020B0604030504040204" pitchFamily="34" charset="0"/>
                <a:cs typeface="Times New Roman" panose="02020603050405020304" pitchFamily="18" charset="0"/>
              </a:rPr>
              <a:t>قال النجاشي: </a:t>
            </a:r>
            <a:r>
              <a:rPr lang="ar-SA" altLang="en-US" b="0" dirty="0" smtClean="0">
                <a:solidFill>
                  <a:srgbClr val="000000"/>
                </a:solidFill>
                <a:latin typeface="Tahoma" panose="020B0604030504040204" pitchFamily="34" charset="0"/>
                <a:cs typeface="Times New Roman" panose="02020603050405020304" pitchFamily="18" charset="0"/>
              </a:rPr>
              <a:t>فطعن عليه</a:t>
            </a:r>
            <a:r>
              <a:rPr lang="fa-IR" altLang="en-US" b="0" dirty="0" smtClean="0">
                <a:solidFill>
                  <a:srgbClr val="000000"/>
                </a:solidFill>
                <a:latin typeface="Tahoma" panose="020B0604030504040204" pitchFamily="34" charset="0"/>
                <a:cs typeface="Times New Roman" panose="02020603050405020304" pitchFamily="18" charset="0"/>
              </a:rPr>
              <a:t> ... من وجوه الواقفة ... </a:t>
            </a:r>
            <a:r>
              <a:rPr lang="ar-SA" altLang="en-US" b="0" dirty="0" smtClean="0">
                <a:solidFill>
                  <a:srgbClr val="000000"/>
                </a:solidFill>
                <a:latin typeface="Tahoma" panose="020B0604030504040204" pitchFamily="34" charset="0"/>
                <a:cs typeface="Times New Roman" panose="02020603050405020304" pitchFamily="18" charset="0"/>
              </a:rPr>
              <a:t>ضعيف في نفسه  </a:t>
            </a:r>
            <a:r>
              <a:rPr lang="fa-IR" altLang="en-US" b="0" dirty="0" smtClean="0">
                <a:solidFill>
                  <a:srgbClr val="000000"/>
                </a:solidFill>
                <a:latin typeface="Tahoma" panose="020B0604030504040204" pitchFamily="34" charset="0"/>
                <a:cs typeface="Times New Roman" panose="02020603050405020304" pitchFamily="18" charset="0"/>
              </a:rPr>
              <a:t>الحسن بن علي بن أبي حمزة ، رجل سوء قال الكشي: كذاب ملعون.</a:t>
            </a:r>
            <a:endParaRPr lang="en-US" altLang="en-US" dirty="0" smtClean="0">
              <a:solidFill>
                <a:srgbClr val="000000"/>
              </a:solidFill>
              <a:latin typeface="Tahoma" panose="020B0604030504040204" pitchFamily="34" charset="0"/>
              <a:cs typeface="Times New Roman" panose="02020603050405020304" pitchFamily="18" charset="0"/>
            </a:endParaRPr>
          </a:p>
          <a:p>
            <a:pPr marL="179388" algn="justLow"/>
            <a:r>
              <a:rPr lang="fa-IR" altLang="en-US" b="0" dirty="0" smtClean="0">
                <a:solidFill>
                  <a:srgbClr val="000000"/>
                </a:solidFill>
                <a:latin typeface="Tahoma" panose="020B0604030504040204" pitchFamily="34" charset="0"/>
                <a:cs typeface="Times New Roman" panose="02020603050405020304" pitchFamily="18" charset="0"/>
              </a:rPr>
              <a:t>قال الخوئي:</a:t>
            </a:r>
            <a:r>
              <a:rPr lang="en-US" altLang="en-US" dirty="0" smtClean="0">
                <a:solidFill>
                  <a:srgbClr val="000000"/>
                </a:solidFill>
                <a:latin typeface="Tahoma" panose="020B0604030504040204" pitchFamily="34" charset="0"/>
                <a:cs typeface="Times New Roman" panose="02020603050405020304" pitchFamily="18" charset="0"/>
              </a:rPr>
              <a:t>‌</a:t>
            </a:r>
            <a:r>
              <a:rPr lang="en-US" altLang="en-US" b="0" dirty="0" smtClean="0">
                <a:solidFill>
                  <a:srgbClr val="000000"/>
                </a:solidFill>
                <a:latin typeface="Taher" panose="00000400000000000000" pitchFamily="2" charset="-78"/>
                <a:cs typeface="Times New Roman" panose="02020603050405020304" pitchFamily="18" charset="0"/>
              </a:rPr>
              <a:t> </a:t>
            </a:r>
            <a:r>
              <a:rPr lang="fa-IR" altLang="en-US" dirty="0" smtClean="0">
                <a:solidFill>
                  <a:srgbClr val="000080"/>
                </a:solidFill>
                <a:latin typeface="Tahoma" panose="020B0604030504040204" pitchFamily="34" charset="0"/>
                <a:cs typeface="Times New Roman" panose="02020603050405020304" pitchFamily="18" charset="0"/>
              </a:rPr>
              <a:t>فيكفي في ضعف الحسن بن علي بن أبي حمزة شهادة الكشي بأنه كذاب .</a:t>
            </a:r>
            <a:endParaRPr lang="en-US" altLang="en-US" dirty="0" smtClean="0">
              <a:solidFill>
                <a:srgbClr val="000000"/>
              </a:solidFill>
              <a:latin typeface="Tahoma" panose="020B0604030504040204" pitchFamily="34" charset="0"/>
              <a:cs typeface="Times New Roman" panose="02020603050405020304" pitchFamily="18" charset="0"/>
            </a:endParaRPr>
          </a:p>
          <a:p>
            <a:pPr marL="179388"/>
            <a:r>
              <a:rPr lang="fa-IR" altLang="en-US" u="sng" dirty="0" smtClean="0">
                <a:hlinkClick r:id="rId3" action="ppaction://hlinkfile"/>
              </a:rPr>
              <a:t>معجم رجال الحديث - السيد الخوئي - ج 6 ص 19..</a:t>
            </a:r>
            <a:r>
              <a:rPr lang="fa-IR" altLang="en-US" dirty="0" smtClean="0"/>
              <a:t> .</a:t>
            </a:r>
            <a:endParaRPr lang="en-US" altLang="en-US" dirty="0" smtClean="0"/>
          </a:p>
          <a:p>
            <a:pPr marL="179388"/>
            <a:endParaRPr lang="fa-IR"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38944</TotalTime>
  <Words>9179</Words>
  <Application>Microsoft Office PowerPoint</Application>
  <PresentationFormat>Widescreen</PresentationFormat>
  <Paragraphs>513</Paragraphs>
  <Slides>89</Slides>
  <Notes>11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89</vt:i4>
      </vt:variant>
    </vt:vector>
  </HeadingPairs>
  <TitlesOfParts>
    <vt:vector size="105" baseType="lpstr">
      <vt:lpstr>Arial Unicode MS</vt:lpstr>
      <vt:lpstr>Arial</vt:lpstr>
      <vt:lpstr>B Badr</vt:lpstr>
      <vt:lpstr>B Jadid</vt:lpstr>
      <vt:lpstr>B Lotus</vt:lpstr>
      <vt:lpstr>B Zar</vt:lpstr>
      <vt:lpstr>Calibri</vt:lpstr>
      <vt:lpstr>Cambria</vt:lpstr>
      <vt:lpstr>IranNastaliq</vt:lpstr>
      <vt:lpstr>Roumouz</vt:lpstr>
      <vt:lpstr>Taher</vt:lpstr>
      <vt:lpstr>Tahoma</vt:lpstr>
      <vt:lpstr>Times New Roman</vt:lpstr>
      <vt:lpstr>Office Theme</vt:lpstr>
      <vt:lpstr>Default Design</vt:lpstr>
      <vt:lpstr>1_Office Theme</vt:lpstr>
      <vt:lpstr>PowerPoint Presentation</vt:lpstr>
      <vt:lpstr>PowerPoint Presentation</vt:lpstr>
      <vt:lpstr>نسب وبيوگرافي احمد الحسن</vt:lpstr>
      <vt:lpstr>نسب وبيوگرافي احمد الحسن</vt:lpstr>
      <vt:lpstr>نسب وبيوگرافي احمد الحسن</vt:lpstr>
      <vt:lpstr>نسب وبيوگرافي احمد الحسن</vt:lpstr>
      <vt:lpstr>نقد روايت خاملا ذكره</vt:lpstr>
      <vt:lpstr>نقد روايت خاملا ذكره</vt:lpstr>
      <vt:lpstr>نقد روايت خاملا ذكره</vt:lpstr>
      <vt:lpstr>نقد روايت خاملا ذكره</vt:lpstr>
      <vt:lpstr>نقد روايت خاملا ذكره</vt:lpstr>
      <vt:lpstr>نقد روايت خاملا ذكره</vt:lpstr>
      <vt:lpstr>نقد روايت خاملا ذكره</vt:lpstr>
      <vt:lpstr>نقد روايت خاملا ذكره</vt:lpstr>
      <vt:lpstr>نقد روايت خاملا ذكره</vt:lpstr>
      <vt:lpstr>نقد روايت خاملا ذكره</vt:lpstr>
      <vt:lpstr>نقد روايت خاملا ذكره</vt:lpstr>
      <vt:lpstr>نقد روايت خاملا ذكره</vt:lpstr>
      <vt:lpstr>PowerPoint Presentation</vt:lpstr>
      <vt:lpstr>تحصيلات احمد الحسن</vt:lpstr>
      <vt:lpstr>تحصيلات احمد بصری</vt:lpstr>
      <vt:lpstr>تحصيلات احمد الحسن</vt:lpstr>
      <vt:lpstr>تحصيلات احمد الحسن</vt:lpstr>
      <vt:lpstr>پاسخ فتحيه به سخنان آیت الله حسینی قزوینی</vt:lpstr>
      <vt:lpstr>پاسخ آیت الله حسینی قزوینی به سخنان فتحيه</vt:lpstr>
      <vt:lpstr>PowerPoint Presentation</vt:lpstr>
      <vt:lpstr>توهين به حوزه و مرجعيت و علماء شيعه</vt:lpstr>
      <vt:lpstr>PowerPoint Presentation</vt:lpstr>
      <vt:lpstr>ارجاع ائمه مردم را به روات ثقه و مورد اعتماد </vt:lpstr>
      <vt:lpstr>ارجاع ائمه مردم را به روات ثقه و مورد اعتماد </vt:lpstr>
      <vt:lpstr>ارجاع ائمه مردم را به روات ثقه و مورد اعتماد </vt:lpstr>
      <vt:lpstr>ارجاع ائمه مردم را به روات ثقه و مورد اعتماد </vt:lpstr>
      <vt:lpstr>ارجاع ائمه مردم را به روات ثقه و مورد اعتماد </vt:lpstr>
      <vt:lpstr>ارجاع ائمه مردم را به روات ثقه و مورد اعتماد </vt:lpstr>
      <vt:lpstr>ارجاع ائمه مردم را به روات ثقه و مورد اعتماد </vt:lpstr>
      <vt:lpstr>PowerPoint Presentation</vt:lpstr>
      <vt:lpstr>امر ائمه اطهار (علیهم السلام) به فتوا دادن صحابه وتأييد فتاواي آنان</vt:lpstr>
      <vt:lpstr>امر ائمه اطهار (علیهم السلام) به فتوا دادن صحابه وتأييد فتاواي آنان</vt:lpstr>
      <vt:lpstr>PowerPoint Presentation</vt:lpstr>
      <vt:lpstr>وجود روات كذاب و وضاع بين روات</vt:lpstr>
      <vt:lpstr>وجود روات كذاب و وضاع بين روات</vt:lpstr>
      <vt:lpstr>وجود روات كذاب و وضاع بين روات</vt:lpstr>
      <vt:lpstr>عرض الكتب علی المعصومين (ع) </vt:lpstr>
      <vt:lpstr>PowerPoint Presentation</vt:lpstr>
      <vt:lpstr>وجود روات كذاب و وضاع بين روات</vt:lpstr>
      <vt:lpstr>عرض الكتب علی المعصومين (ع) </vt:lpstr>
      <vt:lpstr>عرض الكتب علی المعصومين (ع) </vt:lpstr>
      <vt:lpstr>PowerPoint Presentation</vt:lpstr>
      <vt:lpstr>امر امام (ع) به تقليد از مراجع</vt:lpstr>
      <vt:lpstr>امر امام (ع) به تقليد از مراجع</vt:lpstr>
      <vt:lpstr>PowerPoint Presentation</vt:lpstr>
      <vt:lpstr>توهين به حضرت يونس (ع) </vt:lpstr>
      <vt:lpstr>داستان قارون</vt:lpstr>
      <vt:lpstr>داستان قارون</vt:lpstr>
      <vt:lpstr>داستان قارون</vt:lpstr>
      <vt:lpstr>نجات حضرت يونس از شكم ماهي</vt:lpstr>
      <vt:lpstr>نجات حضرت يونس از شكم ماهي</vt:lpstr>
      <vt:lpstr>نجات حضرت يونس از شكم ماهي</vt:lpstr>
      <vt:lpstr>نجات حضرت يونس از شكم ماهي</vt:lpstr>
      <vt:lpstr>نجات حضرت يونس از شكم ماهي</vt:lpstr>
      <vt:lpstr>نجات حضرت يونس از شكم ماهي</vt:lpstr>
      <vt:lpstr>نجات حضرت يونس از شكم ماهي</vt:lpstr>
      <vt:lpstr>جائگاه حضرت يونس در روايات ائمه (ع) </vt:lpstr>
      <vt:lpstr>جائگاه حضرت يونس در روايات ائمه (ع) </vt:lpstr>
      <vt:lpstr>جائگاه حضرت يونس در روايات ائمه (ع) </vt:lpstr>
      <vt:lpstr>احمد الحسن و نجات حضرت يونس</vt:lpstr>
      <vt:lpstr>توهين به حضرت ابراهيم (علیه السلام) </vt:lpstr>
      <vt:lpstr>توهين به حضرت ابراهيم (ع) </vt:lpstr>
      <vt:lpstr>توهين به حضرت ابراهيم (ع) </vt:lpstr>
      <vt:lpstr>توهين احمد الحسن به رسول اكرم (ص) </vt:lpstr>
      <vt:lpstr>توهين احمد الحسن به حضرت امير (ع) </vt:lpstr>
      <vt:lpstr>سخن احمد الحسن موافق نظر عامه</vt:lpstr>
      <vt:lpstr>حضرت علي (ع) انسان زيان کاري بوده است</vt:lpstr>
      <vt:lpstr>تفسير ان الانسان لفي خسر از زبان ائمه</vt:lpstr>
      <vt:lpstr>تفسير ان الانسان لفي خسر از زبان ائمه</vt:lpstr>
      <vt:lpstr>وجود ظلمت و تاريکي در حضرت علي(ع)</vt:lpstr>
      <vt:lpstr>امام حسين(ع) مشرک بود و داراي ظلمت</vt:lpstr>
      <vt:lpstr>عصمت معصومين امر قرآني است</vt:lpstr>
      <vt:lpstr>عصمت معصومين امر در سنت قطعي</vt:lpstr>
      <vt:lpstr>عصمت معصومين امر در سنت قطعي</vt:lpstr>
      <vt:lpstr>عصمت معصومين امر در سنت قطعي</vt:lpstr>
      <vt:lpstr>عصمت معصومين امر در سنت قطعي</vt:lpstr>
      <vt:lpstr>عصمت معصومين امر در سنت قطعي</vt:lpstr>
      <vt:lpstr>استغفار معصومين (ع) </vt:lpstr>
      <vt:lpstr>استغفار معصومين (ع) </vt:lpstr>
      <vt:lpstr>مذمت انتقاد از پیامبر و ائمه (صلوات الله علیهم)</vt:lpstr>
      <vt:lpstr>مذمت انتقاد از پیامبر و ائمه (صلوات الله علیهم)</vt:lpstr>
      <vt:lpstr>PowerPoint Presentation</vt:lpstr>
      <vt:lpstr>احمد و انكار خاتميت</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Avat Pardaz</dc:creator>
  <cp:lastModifiedBy>ghadirian</cp:lastModifiedBy>
  <cp:revision>4170</cp:revision>
  <dcterms:created xsi:type="dcterms:W3CDTF">2012-12-23T10:36:57Z</dcterms:created>
  <dcterms:modified xsi:type="dcterms:W3CDTF">2018-06-28T14:42:47Z</dcterms:modified>
</cp:coreProperties>
</file>